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81"/>
  </p:notesMasterIdLst>
  <p:sldIdLst>
    <p:sldId id="256" r:id="rId5"/>
    <p:sldId id="338" r:id="rId6"/>
    <p:sldId id="318" r:id="rId7"/>
    <p:sldId id="345" r:id="rId8"/>
    <p:sldId id="319" r:id="rId9"/>
    <p:sldId id="339" r:id="rId10"/>
    <p:sldId id="270" r:id="rId11"/>
    <p:sldId id="279" r:id="rId12"/>
    <p:sldId id="278" r:id="rId13"/>
    <p:sldId id="277" r:id="rId14"/>
    <p:sldId id="276" r:id="rId15"/>
    <p:sldId id="280" r:id="rId16"/>
    <p:sldId id="281" r:id="rId17"/>
    <p:sldId id="282" r:id="rId18"/>
    <p:sldId id="283" r:id="rId19"/>
    <p:sldId id="298" r:id="rId20"/>
    <p:sldId id="284" r:id="rId21"/>
    <p:sldId id="289" r:id="rId22"/>
    <p:sldId id="287" r:id="rId23"/>
    <p:sldId id="290" r:id="rId24"/>
    <p:sldId id="291" r:id="rId25"/>
    <p:sldId id="273" r:id="rId26"/>
    <p:sldId id="310" r:id="rId27"/>
    <p:sldId id="299" r:id="rId28"/>
    <p:sldId id="300" r:id="rId29"/>
    <p:sldId id="301" r:id="rId30"/>
    <p:sldId id="335" r:id="rId31"/>
    <p:sldId id="302" r:id="rId32"/>
    <p:sldId id="357" r:id="rId33"/>
    <p:sldId id="303" r:id="rId34"/>
    <p:sldId id="292" r:id="rId35"/>
    <p:sldId id="327" r:id="rId36"/>
    <p:sldId id="304" r:id="rId37"/>
    <p:sldId id="324" r:id="rId38"/>
    <p:sldId id="295" r:id="rId39"/>
    <p:sldId id="326" r:id="rId40"/>
    <p:sldId id="306" r:id="rId41"/>
    <p:sldId id="274" r:id="rId42"/>
    <p:sldId id="275" r:id="rId43"/>
    <p:sldId id="328" r:id="rId44"/>
    <p:sldId id="341" r:id="rId45"/>
    <p:sldId id="342" r:id="rId46"/>
    <p:sldId id="359" r:id="rId47"/>
    <p:sldId id="358" r:id="rId48"/>
    <p:sldId id="356" r:id="rId49"/>
    <p:sldId id="265" r:id="rId50"/>
    <p:sldId id="264" r:id="rId51"/>
    <p:sldId id="309" r:id="rId52"/>
    <p:sldId id="323" r:id="rId53"/>
    <p:sldId id="267" r:id="rId54"/>
    <p:sldId id="269" r:id="rId55"/>
    <p:sldId id="268" r:id="rId56"/>
    <p:sldId id="336" r:id="rId57"/>
    <p:sldId id="314" r:id="rId58"/>
    <p:sldId id="315" r:id="rId59"/>
    <p:sldId id="337" r:id="rId60"/>
    <p:sldId id="351" r:id="rId61"/>
    <p:sldId id="352" r:id="rId62"/>
    <p:sldId id="353" r:id="rId63"/>
    <p:sldId id="354" r:id="rId64"/>
    <p:sldId id="355" r:id="rId65"/>
    <p:sldId id="347" r:id="rId66"/>
    <p:sldId id="348" r:id="rId67"/>
    <p:sldId id="349" r:id="rId68"/>
    <p:sldId id="321" r:id="rId69"/>
    <p:sldId id="334" r:id="rId70"/>
    <p:sldId id="313" r:id="rId71"/>
    <p:sldId id="332" r:id="rId72"/>
    <p:sldId id="333" r:id="rId73"/>
    <p:sldId id="330" r:id="rId74"/>
    <p:sldId id="331" r:id="rId75"/>
    <p:sldId id="307" r:id="rId76"/>
    <p:sldId id="308" r:id="rId77"/>
    <p:sldId id="361" r:id="rId78"/>
    <p:sldId id="343" r:id="rId79"/>
    <p:sldId id="259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00F61E0-6468-954F-AC45-0146ABAE0775}">
          <p14:sldIdLst>
            <p14:sldId id="256"/>
            <p14:sldId id="338"/>
            <p14:sldId id="318"/>
            <p14:sldId id="345"/>
            <p14:sldId id="319"/>
            <p14:sldId id="339"/>
            <p14:sldId id="270"/>
          </p14:sldIdLst>
        </p14:section>
        <p14:section name="Historical Review" id="{BB1EA51F-685B-264B-A8DC-A6E908A34FA7}">
          <p14:sldIdLst>
            <p14:sldId id="279"/>
            <p14:sldId id="278"/>
            <p14:sldId id="277"/>
            <p14:sldId id="276"/>
            <p14:sldId id="280"/>
            <p14:sldId id="281"/>
            <p14:sldId id="282"/>
            <p14:sldId id="283"/>
          </p14:sldIdLst>
        </p14:section>
        <p14:section name="OCR" id="{6C8FC60E-BB3D-B24C-A289-78EB8BD71F7F}">
          <p14:sldIdLst>
            <p14:sldId id="298"/>
            <p14:sldId id="284"/>
            <p14:sldId id="289"/>
            <p14:sldId id="287"/>
            <p14:sldId id="290"/>
            <p14:sldId id="291"/>
            <p14:sldId id="273"/>
            <p14:sldId id="310"/>
            <p14:sldId id="299"/>
            <p14:sldId id="300"/>
            <p14:sldId id="301"/>
            <p14:sldId id="335"/>
            <p14:sldId id="302"/>
            <p14:sldId id="357"/>
            <p14:sldId id="303"/>
            <p14:sldId id="292"/>
            <p14:sldId id="327"/>
            <p14:sldId id="304"/>
            <p14:sldId id="324"/>
            <p14:sldId id="295"/>
            <p14:sldId id="326"/>
          </p14:sldIdLst>
        </p14:section>
        <p14:section name="Cars - feature extraction" id="{C77E3A16-96F8-1543-A1DB-958E8F3AB9EA}">
          <p14:sldIdLst>
            <p14:sldId id="306"/>
            <p14:sldId id="274"/>
            <p14:sldId id="275"/>
            <p14:sldId id="328"/>
            <p14:sldId id="341"/>
            <p14:sldId id="342"/>
            <p14:sldId id="359"/>
            <p14:sldId id="358"/>
            <p14:sldId id="356"/>
          </p14:sldIdLst>
        </p14:section>
        <p14:section name="Pizza - feature recognition" id="{D1F7C688-E60B-8A47-89B4-C4A752BB2CA2}">
          <p14:sldIdLst>
            <p14:sldId id="265"/>
            <p14:sldId id="264"/>
            <p14:sldId id="309"/>
            <p14:sldId id="323"/>
            <p14:sldId id="267"/>
            <p14:sldId id="269"/>
            <p14:sldId id="268"/>
            <p14:sldId id="336"/>
            <p14:sldId id="314"/>
            <p14:sldId id="315"/>
            <p14:sldId id="337"/>
            <p14:sldId id="351"/>
            <p14:sldId id="352"/>
            <p14:sldId id="353"/>
            <p14:sldId id="354"/>
            <p14:sldId id="355"/>
            <p14:sldId id="347"/>
            <p14:sldId id="348"/>
            <p14:sldId id="349"/>
            <p14:sldId id="321"/>
          </p14:sldIdLst>
        </p14:section>
        <p14:section name="Wine" id="{51A66101-54A7-2E4C-A115-A21CF83B6F12}">
          <p14:sldIdLst>
            <p14:sldId id="334"/>
            <p14:sldId id="313"/>
            <p14:sldId id="332"/>
            <p14:sldId id="333"/>
            <p14:sldId id="330"/>
            <p14:sldId id="331"/>
          </p14:sldIdLst>
        </p14:section>
        <p14:section name="Machine Learning" id="{5603F6B4-08FE-FE49-A50C-07D3348B2C56}">
          <p14:sldIdLst>
            <p14:sldId id="307"/>
          </p14:sldIdLst>
        </p14:section>
        <p14:section name="Conclusion" id="{A9395757-7DE0-7E4E-980D-EA695DDD327E}">
          <p14:sldIdLst>
            <p14:sldId id="308"/>
            <p14:sldId id="361"/>
            <p14:sldId id="343"/>
          </p14:sldIdLst>
        </p14:section>
        <p14:section name="Tail" id="{2D56EFAB-C14C-B14E-8F85-E53363ED9447}">
          <p14:sldIdLst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0080"/>
    <a:srgbClr val="3B2417"/>
    <a:srgbClr val="302D15"/>
    <a:srgbClr val="341F19"/>
    <a:srgbClr val="CFB871"/>
    <a:srgbClr val="E4E7DA"/>
    <a:srgbClr val="CACBC3"/>
    <a:srgbClr val="C9C9C2"/>
    <a:srgbClr val="221F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14" autoAdjust="0"/>
    <p:restoredTop sz="75277" autoAdjust="0"/>
  </p:normalViewPr>
  <p:slideViewPr>
    <p:cSldViewPr snapToGrid="0" snapToObjects="1">
      <p:cViewPr varScale="1">
        <p:scale>
          <a:sx n="83" d="100"/>
          <a:sy n="83" d="100"/>
        </p:scale>
        <p:origin x="-17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notesMaster" Target="notesMasters/notesMaster1.xml"/><Relationship Id="rId82" Type="http://schemas.openxmlformats.org/officeDocument/2006/relationships/printerSettings" Target="printerSettings/printerSettings1.bin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3A1BA-3756-414D-B01A-6B1842F363A1}" type="datetimeFigureOut">
              <a:rPr lang="en-US" smtClean="0"/>
              <a:t>03/06/14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4AAB3-12B9-C540-A41F-6DD2DD9FB02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4911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Typical</a:t>
            </a:r>
            <a:r>
              <a:rPr lang="en-GB" baseline="0" dirty="0" smtClean="0"/>
              <a:t> day at the office</a:t>
            </a:r>
          </a:p>
          <a:p>
            <a:r>
              <a:rPr lang="en-GB" baseline="0" dirty="0" smtClean="0"/>
              <a:t>We observe the world – sight, sound, …</a:t>
            </a:r>
          </a:p>
          <a:p>
            <a:r>
              <a:rPr lang="en-GB" baseline="0" dirty="0" smtClean="0"/>
              <a:t>Enter it into our database</a:t>
            </a:r>
          </a:p>
          <a:p>
            <a:endParaRPr lang="en-GB" baseline="0" dirty="0" smtClean="0"/>
          </a:p>
          <a:p>
            <a:r>
              <a:rPr lang="en-GB" baseline="0" dirty="0" smtClean="0"/>
              <a:t>It was good as long as </a:t>
            </a:r>
            <a:r>
              <a:rPr lang="en-GB" b="1" baseline="0" dirty="0" smtClean="0"/>
              <a:t>machines are expensive and humans not</a:t>
            </a:r>
          </a:p>
          <a:p>
            <a:r>
              <a:rPr lang="en-GB" b="1" baseline="0" dirty="0" smtClean="0"/>
              <a:t>And it was alright until this happened….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47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1928 All information in your vest pocket</a:t>
            </a:r>
          </a:p>
          <a:p>
            <a:r>
              <a:rPr lang="en-GB" b="1" dirty="0" smtClean="0"/>
              <a:t>You need a search engine!</a:t>
            </a:r>
          </a:p>
          <a:p>
            <a:endParaRPr lang="en-GB" dirty="0" smtClean="0"/>
          </a:p>
          <a:p>
            <a:r>
              <a:rPr lang="en-GB" dirty="0" smtClean="0"/>
              <a:t>Codes</a:t>
            </a:r>
            <a:r>
              <a:rPr lang="en-GB" baseline="0" dirty="0" smtClean="0"/>
              <a:t> with microfilm images, matched optically to select subset (e.g. Exports to country </a:t>
            </a:r>
            <a:r>
              <a:rPr lang="en-GB" i="1" baseline="0" dirty="0" smtClean="0"/>
              <a:t>GE</a:t>
            </a:r>
            <a:r>
              <a:rPr lang="en-GB" baseline="0" dirty="0" smtClean="0"/>
              <a:t> of Model </a:t>
            </a:r>
            <a:r>
              <a:rPr lang="en-GB" i="1" baseline="0" dirty="0" smtClean="0"/>
              <a:t>MN</a:t>
            </a:r>
            <a:r>
              <a:rPr lang="en-GB" baseline="0" dirty="0" smtClean="0"/>
              <a:t>)</a:t>
            </a:r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dirty="0" smtClean="0"/>
              <a:t>Some </a:t>
            </a:r>
            <a:r>
              <a:rPr lang="en-GB" b="1" baseline="0" dirty="0" smtClean="0"/>
              <a:t>70 years before Google </a:t>
            </a:r>
            <a:r>
              <a:rPr lang="en-GB" b="0" baseline="0" dirty="0" smtClean="0"/>
              <a:t>(1998)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="0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dirty="0" smtClean="0"/>
              <a:t>---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Presented at 8</a:t>
            </a:r>
            <a:r>
              <a:rPr lang="en-GB" b="0" baseline="30000" dirty="0" smtClean="0"/>
              <a:t>th</a:t>
            </a:r>
            <a:r>
              <a:rPr lang="en-GB" b="0" baseline="0" dirty="0" smtClean="0"/>
              <a:t> International Congress for Photography, Dresden, August 1931</a:t>
            </a:r>
            <a:endParaRPr lang="en-GB" b="1" dirty="0" smtClean="0"/>
          </a:p>
          <a:p>
            <a:r>
              <a:rPr lang="en-GB" dirty="0" smtClean="0"/>
              <a:t>Patented applied in USA </a:t>
            </a:r>
            <a:r>
              <a:rPr lang="en-GB" b="1" dirty="0" smtClean="0"/>
              <a:t>1928, </a:t>
            </a:r>
            <a:r>
              <a:rPr lang="en-GB" b="0" dirty="0" smtClean="0"/>
              <a:t>rewarded</a:t>
            </a:r>
            <a:r>
              <a:rPr lang="en-GB" b="0" baseline="0" dirty="0" smtClean="0"/>
              <a:t> in 1931.</a:t>
            </a:r>
          </a:p>
          <a:p>
            <a:r>
              <a:rPr lang="en-GB" b="0" baseline="0" dirty="0" smtClean="0"/>
              <a:t>Promptly bought by IBM</a:t>
            </a:r>
          </a:p>
          <a:p>
            <a:r>
              <a:rPr lang="en-GB" b="0" baseline="0" dirty="0" smtClean="0"/>
              <a:t>Pre-</a:t>
            </a:r>
            <a:r>
              <a:rPr lang="en-GB" b="0" baseline="0" dirty="0" err="1" smtClean="0"/>
              <a:t>Vannevar</a:t>
            </a:r>
            <a:r>
              <a:rPr lang="en-GB" b="0" baseline="0" dirty="0" smtClean="0"/>
              <a:t> Bush’s </a:t>
            </a:r>
            <a:r>
              <a:rPr lang="en-GB" b="0" baseline="0" dirty="0" err="1" smtClean="0"/>
              <a:t>Memex</a:t>
            </a:r>
            <a:endParaRPr lang="en-GB" b="0" baseline="0" dirty="0" smtClean="0"/>
          </a:p>
          <a:p>
            <a:r>
              <a:rPr lang="en-GB" b="0" baseline="0" dirty="0" smtClean="0"/>
              <a:t>Some 70 years before Google (1998)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Kidnapped by Nazis from Zeiss in 1933, then left Germany for Tel Aviv</a:t>
            </a:r>
            <a:endParaRPr lang="en-GB" dirty="0" smtClean="0"/>
          </a:p>
          <a:p>
            <a:r>
              <a:rPr lang="en-GB" baseline="0" dirty="0" smtClean="0"/>
              <a:t>Zeiss did not develop it further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677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1960s</a:t>
            </a:r>
            <a:r>
              <a:rPr lang="en-GB" baseline="0" dirty="0" smtClean="0"/>
              <a:t> saw the introduction of postal codes to make sorting more efficient</a:t>
            </a:r>
          </a:p>
          <a:p>
            <a:endParaRPr lang="en-GB" dirty="0" smtClean="0"/>
          </a:p>
          <a:p>
            <a:r>
              <a:rPr lang="en-GB" b="1" dirty="0" smtClean="0"/>
              <a:t>USA</a:t>
            </a:r>
            <a:r>
              <a:rPr lang="en-GB" dirty="0" smtClean="0"/>
              <a:t> – zip codes </a:t>
            </a:r>
            <a:r>
              <a:rPr lang="en-GB" b="1" dirty="0" smtClean="0"/>
              <a:t>1963</a:t>
            </a:r>
            <a:endParaRPr lang="en-GB" dirty="0" smtClean="0"/>
          </a:p>
          <a:p>
            <a:r>
              <a:rPr lang="en-GB" dirty="0" smtClean="0"/>
              <a:t>https://</a:t>
            </a:r>
            <a:r>
              <a:rPr lang="en-GB" dirty="0" err="1" smtClean="0"/>
              <a:t>en.wikipedia.org</a:t>
            </a:r>
            <a:r>
              <a:rPr lang="en-GB" dirty="0" smtClean="0"/>
              <a:t>/wiki/</a:t>
            </a:r>
            <a:r>
              <a:rPr lang="en-GB" dirty="0" err="1" smtClean="0"/>
              <a:t>ZIP_code</a:t>
            </a:r>
            <a:endParaRPr lang="en-GB" dirty="0" smtClean="0"/>
          </a:p>
          <a:p>
            <a:endParaRPr lang="en-GB" dirty="0" smtClean="0"/>
          </a:p>
          <a:p>
            <a:r>
              <a:rPr lang="en-GB" b="1" dirty="0" smtClean="0"/>
              <a:t>1965</a:t>
            </a:r>
            <a:r>
              <a:rPr lang="en-GB" dirty="0" smtClean="0"/>
              <a:t> – first automated </a:t>
            </a:r>
            <a:r>
              <a:rPr lang="en-GB" b="1" dirty="0" smtClean="0"/>
              <a:t>OCR sorter</a:t>
            </a:r>
            <a:r>
              <a:rPr lang="en-GB" b="0" baseline="0" dirty="0" smtClean="0"/>
              <a:t> (USA)</a:t>
            </a:r>
            <a:endParaRPr lang="en-GB" b="1" dirty="0" smtClean="0"/>
          </a:p>
          <a:p>
            <a:endParaRPr lang="en-GB" dirty="0" smtClean="0"/>
          </a:p>
          <a:p>
            <a:r>
              <a:rPr lang="en-GB" b="1" dirty="0" smtClean="0"/>
              <a:t>Denmark 1967 </a:t>
            </a:r>
          </a:p>
          <a:p>
            <a:r>
              <a:rPr lang="en-GB" dirty="0" smtClean="0"/>
              <a:t>http://</a:t>
            </a:r>
            <a:r>
              <a:rPr lang="en-GB" dirty="0" err="1" smtClean="0"/>
              <a:t>www.denstoredanske.dk</a:t>
            </a:r>
            <a:r>
              <a:rPr lang="en-GB" dirty="0" smtClean="0"/>
              <a:t>/It,_</a:t>
            </a:r>
            <a:r>
              <a:rPr lang="en-GB" dirty="0" err="1" smtClean="0"/>
              <a:t>teknik_og_naturvidenskab</a:t>
            </a:r>
            <a:r>
              <a:rPr lang="en-GB" dirty="0" smtClean="0"/>
              <a:t>/</a:t>
            </a:r>
            <a:r>
              <a:rPr lang="en-GB" dirty="0" err="1" smtClean="0"/>
              <a:t>Elektronik</a:t>
            </a:r>
            <a:r>
              <a:rPr lang="en-GB" dirty="0" smtClean="0"/>
              <a:t>,_</a:t>
            </a:r>
            <a:r>
              <a:rPr lang="en-GB" dirty="0" err="1" smtClean="0"/>
              <a:t>teletrafik_og_kommunikation</a:t>
            </a:r>
            <a:r>
              <a:rPr lang="en-GB" dirty="0" smtClean="0"/>
              <a:t>/</a:t>
            </a:r>
            <a:r>
              <a:rPr lang="en-GB" dirty="0" err="1" smtClean="0"/>
              <a:t>Postforsendelser</a:t>
            </a:r>
            <a:r>
              <a:rPr lang="en-GB" dirty="0" smtClean="0"/>
              <a:t>/</a:t>
            </a:r>
            <a:r>
              <a:rPr lang="en-GB" dirty="0" err="1" smtClean="0"/>
              <a:t>postnummer?highlight</a:t>
            </a:r>
            <a:r>
              <a:rPr lang="en-GB" dirty="0" smtClean="0"/>
              <a:t>=</a:t>
            </a:r>
            <a:r>
              <a:rPr lang="en-GB" dirty="0" err="1" smtClean="0"/>
              <a:t>postnummer</a:t>
            </a:r>
            <a:endParaRPr lang="en-GB" dirty="0" smtClean="0"/>
          </a:p>
          <a:p>
            <a:endParaRPr lang="en-GB" dirty="0" smtClean="0"/>
          </a:p>
          <a:p>
            <a:r>
              <a:rPr lang="en-GB" b="1" dirty="0" smtClean="0"/>
              <a:t>Norway</a:t>
            </a:r>
            <a:r>
              <a:rPr lang="en-GB" baseline="0" dirty="0" smtClean="0"/>
              <a:t> – postal codes since </a:t>
            </a:r>
            <a:r>
              <a:rPr lang="en-GB" b="1" baseline="0" dirty="0" smtClean="0"/>
              <a:t>1968</a:t>
            </a:r>
            <a:r>
              <a:rPr lang="en-GB" baseline="0" dirty="0" smtClean="0"/>
              <a:t>	</a:t>
            </a:r>
          </a:p>
          <a:p>
            <a:r>
              <a:rPr lang="en-GB" dirty="0" smtClean="0"/>
              <a:t>http://</a:t>
            </a:r>
            <a:r>
              <a:rPr lang="en-GB" dirty="0" err="1" smtClean="0"/>
              <a:t>snl.no</a:t>
            </a:r>
            <a:r>
              <a:rPr lang="en-GB" dirty="0" smtClean="0"/>
              <a:t>/</a:t>
            </a:r>
            <a:r>
              <a:rPr lang="en-GB" dirty="0" err="1" smtClean="0"/>
              <a:t>postnummer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Mail</a:t>
            </a:r>
            <a:r>
              <a:rPr lang="en-GB" baseline="0" dirty="0" smtClean="0"/>
              <a:t> sorting – OCR automation by 1980s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607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Commercial</a:t>
            </a:r>
            <a:r>
              <a:rPr lang="en-GB" baseline="0" dirty="0" smtClean="0"/>
              <a:t> </a:t>
            </a:r>
            <a:r>
              <a:rPr lang="en-GB" dirty="0" smtClean="0"/>
              <a:t>1977:</a:t>
            </a:r>
            <a:r>
              <a:rPr lang="en-GB" baseline="0" dirty="0" smtClean="0"/>
              <a:t> USD 50 000 per machine ($</a:t>
            </a:r>
            <a:r>
              <a:rPr lang="en-GB" b="1" baseline="0" dirty="0" smtClean="0"/>
              <a:t>195,900 </a:t>
            </a:r>
            <a:r>
              <a:rPr lang="en-GB" baseline="0" dirty="0" smtClean="0"/>
              <a:t>in today’s USD based on CPI inflation = </a:t>
            </a:r>
            <a:r>
              <a:rPr lang="en-GB" b="1" baseline="0" dirty="0" smtClean="0"/>
              <a:t>1.16 million NOK</a:t>
            </a:r>
            <a:r>
              <a:rPr lang="en-GB" baseline="0" dirty="0" smtClean="0"/>
              <a:t>)</a:t>
            </a:r>
          </a:p>
          <a:p>
            <a:r>
              <a:rPr lang="en-GB" baseline="0" dirty="0" smtClean="0"/>
              <a:t>200 words per minute</a:t>
            </a:r>
          </a:p>
          <a:p>
            <a:endParaRPr lang="en-GB" dirty="0" smtClean="0"/>
          </a:p>
          <a:p>
            <a:r>
              <a:rPr lang="en-GB" dirty="0" smtClean="0"/>
              <a:t>CCD Scanner </a:t>
            </a:r>
            <a:r>
              <a:rPr lang="en-GB" b="1" dirty="0" smtClean="0"/>
              <a:t>– 64</a:t>
            </a:r>
            <a:r>
              <a:rPr lang="en-GB" b="1" baseline="0" dirty="0" smtClean="0"/>
              <a:t> </a:t>
            </a:r>
            <a:r>
              <a:rPr lang="en-GB" b="1" baseline="0" dirty="0" err="1" smtClean="0"/>
              <a:t>kB</a:t>
            </a:r>
            <a:r>
              <a:rPr lang="en-GB" b="1" baseline="0" dirty="0" smtClean="0"/>
              <a:t> RAM </a:t>
            </a:r>
            <a:r>
              <a:rPr lang="en-GB" baseline="0" dirty="0" smtClean="0"/>
              <a:t>only so had to OCR page in strips, on-the-fly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928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1987 </a:t>
            </a:r>
            <a:r>
              <a:rPr lang="en-GB" baseline="0" dirty="0" smtClean="0"/>
              <a:t>OCR </a:t>
            </a:r>
            <a:r>
              <a:rPr lang="en-GB" baseline="0" dirty="0" smtClean="0"/>
              <a:t>starts to go mainstream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9281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how does it work?</a:t>
            </a:r>
          </a:p>
          <a:p>
            <a:endParaRPr lang="en-GB" dirty="0" smtClean="0"/>
          </a:p>
          <a:p>
            <a:r>
              <a:rPr lang="en-GB" dirty="0" smtClean="0"/>
              <a:t>We are </a:t>
            </a:r>
            <a:r>
              <a:rPr lang="en-GB" b="1" dirty="0" smtClean="0"/>
              <a:t>used to </a:t>
            </a:r>
            <a:r>
              <a:rPr lang="en-GB" dirty="0" smtClean="0"/>
              <a:t>dealing with </a:t>
            </a:r>
            <a:r>
              <a:rPr lang="en-GB" b="1" dirty="0" smtClean="0"/>
              <a:t>numbers</a:t>
            </a:r>
            <a:r>
              <a:rPr lang="en-GB" baseline="0" dirty="0" smtClean="0"/>
              <a:t> and text </a:t>
            </a:r>
            <a:r>
              <a:rPr lang="en-GB" b="1" baseline="0" dirty="0" smtClean="0"/>
              <a:t>strings</a:t>
            </a:r>
            <a:r>
              <a:rPr lang="en-GB" baseline="0" dirty="0" smtClean="0"/>
              <a:t>, not images</a:t>
            </a:r>
          </a:p>
          <a:p>
            <a:endParaRPr lang="en-GB" dirty="0" smtClean="0"/>
          </a:p>
          <a:p>
            <a:r>
              <a:rPr lang="en-GB" dirty="0" smtClean="0"/>
              <a:t>Let’s look</a:t>
            </a:r>
            <a:r>
              <a:rPr lang="en-GB" baseline="0" dirty="0" smtClean="0"/>
              <a:t> at </a:t>
            </a:r>
            <a:r>
              <a:rPr lang="en-GB" baseline="0" dirty="0" err="1" smtClean="0"/>
              <a:t>OCR’ing</a:t>
            </a:r>
            <a:r>
              <a:rPr lang="en-GB" baseline="0" dirty="0" smtClean="0"/>
              <a:t> </a:t>
            </a:r>
            <a:r>
              <a:rPr lang="en-GB" b="1" baseline="0" dirty="0" smtClean="0"/>
              <a:t>images</a:t>
            </a:r>
            <a:r>
              <a:rPr lang="en-GB" baseline="0" dirty="0" smtClean="0"/>
              <a:t>,</a:t>
            </a:r>
          </a:p>
          <a:p>
            <a:r>
              <a:rPr lang="en-GB" baseline="0" dirty="0" smtClean="0"/>
              <a:t>some of the </a:t>
            </a:r>
            <a:r>
              <a:rPr lang="en-GB" b="1" baseline="0" dirty="0" smtClean="0"/>
              <a:t>challenges</a:t>
            </a:r>
            <a:r>
              <a:rPr lang="en-GB" baseline="0" dirty="0" smtClean="0"/>
              <a:t>, </a:t>
            </a:r>
          </a:p>
          <a:p>
            <a:r>
              <a:rPr lang="en-GB" baseline="0" dirty="0" smtClean="0"/>
              <a:t>and how they are </a:t>
            </a:r>
            <a:r>
              <a:rPr lang="en-GB" b="1" baseline="0" dirty="0" smtClean="0"/>
              <a:t>solved</a:t>
            </a:r>
          </a:p>
          <a:p>
            <a:endParaRPr lang="en-GB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787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Let’s look</a:t>
            </a:r>
            <a:r>
              <a:rPr lang="en-GB" baseline="0" dirty="0" smtClean="0"/>
              <a:t> at OCR, </a:t>
            </a:r>
          </a:p>
          <a:p>
            <a:r>
              <a:rPr lang="en-GB" baseline="0" dirty="0" smtClean="0"/>
              <a:t>some of the challenges, </a:t>
            </a:r>
          </a:p>
          <a:p>
            <a:r>
              <a:rPr lang="en-GB" baseline="0" dirty="0" smtClean="0"/>
              <a:t>and how they are solved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Find the edges of a large +/-</a:t>
            </a:r>
            <a:r>
              <a:rPr lang="en-GB" baseline="0" dirty="0" smtClean="0"/>
              <a:t> r</a:t>
            </a:r>
            <a:r>
              <a:rPr lang="en-GB" dirty="0" smtClean="0"/>
              <a:t>ectangular area</a:t>
            </a:r>
          </a:p>
          <a:p>
            <a:endParaRPr lang="en-GB" dirty="0" smtClean="0"/>
          </a:p>
          <a:p>
            <a:r>
              <a:rPr lang="en-GB" dirty="0" err="1" smtClean="0"/>
              <a:t>Preprocessing</a:t>
            </a:r>
            <a:r>
              <a:rPr lang="en-GB" dirty="0" smtClean="0"/>
              <a:t>:</a:t>
            </a:r>
          </a:p>
          <a:p>
            <a:r>
              <a:rPr lang="en-GB" dirty="0" smtClean="0"/>
              <a:t>G</a:t>
            </a:r>
            <a:r>
              <a:rPr lang="en-GB" baseline="0" dirty="0" smtClean="0"/>
              <a:t>enerally called “</a:t>
            </a:r>
            <a:r>
              <a:rPr lang="en-GB" b="1" baseline="0" dirty="0" smtClean="0"/>
              <a:t>layout analysis</a:t>
            </a:r>
            <a:r>
              <a:rPr lang="en-GB" baseline="0" dirty="0" smtClean="0"/>
              <a:t>” (columns, page numbers, book title </a:t>
            </a:r>
            <a:r>
              <a:rPr lang="en-GB" i="1" baseline="0" dirty="0" smtClean="0"/>
              <a:t>etc</a:t>
            </a:r>
            <a:r>
              <a:rPr lang="en-GB" baseline="0" dirty="0" smtClean="0"/>
              <a:t>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1" u="sng" baseline="0" dirty="0" smtClean="0"/>
              <a:t>Layout Analysis elements</a:t>
            </a:r>
            <a:endParaRPr lang="en-GB" b="0" i="1" u="sng" dirty="0" smtClean="0"/>
          </a:p>
          <a:p>
            <a:endParaRPr lang="en-GB" dirty="0" smtClean="0"/>
          </a:p>
          <a:p>
            <a:r>
              <a:rPr lang="en-GB" b="1" dirty="0" smtClean="0"/>
              <a:t>Book Title</a:t>
            </a:r>
            <a:r>
              <a:rPr lang="en-GB" dirty="0" smtClean="0"/>
              <a:t> top right</a:t>
            </a:r>
            <a:endParaRPr lang="en-GB" baseline="0" dirty="0" smtClean="0"/>
          </a:p>
          <a:p>
            <a:r>
              <a:rPr lang="en-GB" b="1" baseline="0" dirty="0" smtClean="0"/>
              <a:t>Page Number</a:t>
            </a:r>
            <a:r>
              <a:rPr lang="en-GB" baseline="0" dirty="0" smtClean="0"/>
              <a:t> top left</a:t>
            </a:r>
          </a:p>
          <a:p>
            <a:r>
              <a:rPr lang="en-GB" b="1" baseline="0" dirty="0" smtClean="0"/>
              <a:t>Headline</a:t>
            </a:r>
          </a:p>
          <a:p>
            <a:r>
              <a:rPr lang="en-GB" b="1" baseline="0" dirty="0" smtClean="0"/>
              <a:t>Main text</a:t>
            </a:r>
          </a:p>
          <a:p>
            <a:endParaRPr lang="en-GB" baseline="0" dirty="0" smtClean="0"/>
          </a:p>
          <a:p>
            <a:r>
              <a:rPr lang="en-GB" b="0" i="1" u="sng" baseline="0" dirty="0" smtClean="0"/>
              <a:t>Fonts</a:t>
            </a:r>
          </a:p>
          <a:p>
            <a:r>
              <a:rPr lang="en-GB" baseline="0" dirty="0" smtClean="0"/>
              <a:t>Text, with “</a:t>
            </a:r>
            <a:r>
              <a:rPr lang="en-GB" b="1" baseline="0" dirty="0" smtClean="0"/>
              <a:t>raised initial</a:t>
            </a:r>
            <a:r>
              <a:rPr lang="en-GB" baseline="0" dirty="0" smtClean="0"/>
              <a:t>”</a:t>
            </a:r>
          </a:p>
          <a:p>
            <a:r>
              <a:rPr lang="en-GB" baseline="0" dirty="0" smtClean="0"/>
              <a:t>Notice also </a:t>
            </a:r>
            <a:r>
              <a:rPr lang="en-GB" b="1" baseline="0" dirty="0" smtClean="0"/>
              <a:t>italics </a:t>
            </a:r>
            <a:r>
              <a:rPr lang="en-GB" b="1" i="1" baseline="0" dirty="0" smtClean="0"/>
              <a:t>Bill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Notice</a:t>
            </a:r>
            <a:r>
              <a:rPr lang="en-GB" baseline="0" dirty="0" smtClean="0"/>
              <a:t> the white balance</a:t>
            </a:r>
          </a:p>
          <a:p>
            <a:r>
              <a:rPr lang="en-GB" baseline="0" dirty="0" smtClean="0"/>
              <a:t>The gradients across the page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Problem definition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612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iPhone introduced </a:t>
            </a:r>
            <a:r>
              <a:rPr lang="en-GB" b="1" dirty="0" smtClean="0"/>
              <a:t>2007</a:t>
            </a:r>
          </a:p>
          <a:p>
            <a:r>
              <a:rPr lang="en-GB" b="0" dirty="0" err="1" smtClean="0"/>
              <a:t>iPad</a:t>
            </a:r>
            <a:r>
              <a:rPr lang="en-GB" b="0" baseline="0" dirty="0" smtClean="0"/>
              <a:t> introduced </a:t>
            </a:r>
            <a:r>
              <a:rPr lang="en-GB" b="1" baseline="0" dirty="0" smtClean="0"/>
              <a:t>2010</a:t>
            </a:r>
            <a:endParaRPr lang="en-GB" b="1" dirty="0" smtClean="0"/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http://</a:t>
            </a:r>
            <a:r>
              <a:rPr lang="en-GB" dirty="0" err="1" smtClean="0"/>
              <a:t>ifaketext.com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0432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OCR is</a:t>
            </a:r>
            <a:r>
              <a:rPr lang="en-GB" baseline="0" dirty="0" smtClean="0"/>
              <a:t> two stages</a:t>
            </a:r>
          </a:p>
          <a:p>
            <a:r>
              <a:rPr lang="en-GB" dirty="0" err="1" smtClean="0"/>
              <a:t>Preprocessing</a:t>
            </a:r>
            <a:r>
              <a:rPr lang="en-GB" dirty="0" smtClean="0"/>
              <a:t> –</a:t>
            </a:r>
            <a:r>
              <a:rPr lang="en-GB" baseline="0" dirty="0" smtClean="0"/>
              <a:t> layout analysis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Let’s see how to do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8007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It’s an Army of PhD’s in a box</a:t>
            </a:r>
          </a:p>
          <a:p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err="1" smtClean="0"/>
              <a:t>OpenCV</a:t>
            </a:r>
            <a:r>
              <a:rPr lang="en-GB" dirty="0" smtClean="0"/>
              <a:t> code – free open-source, from Intel Research Russia (1999) to </a:t>
            </a:r>
            <a:r>
              <a:rPr lang="en-GB" b="1" dirty="0" smtClean="0"/>
              <a:t>use more CPU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6700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Code </a:t>
            </a:r>
            <a:r>
              <a:rPr lang="en-GB" baseline="0" dirty="0" smtClean="0"/>
              <a:t>Python</a:t>
            </a:r>
          </a:p>
          <a:p>
            <a:r>
              <a:rPr lang="en-GB" baseline="0" dirty="0" smtClean="0"/>
              <a:t>.NET – add ;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For speed</a:t>
            </a:r>
            <a:r>
              <a:rPr lang="en-GB" baseline="0" dirty="0" smtClean="0"/>
              <a:t> and simplicity – reduce size, reduce to </a:t>
            </a:r>
            <a:r>
              <a:rPr lang="en-GB" baseline="0" dirty="0" err="1" smtClean="0"/>
              <a:t>grayscale</a:t>
            </a:r>
            <a:r>
              <a:rPr lang="en-GB" baseline="0" dirty="0" smtClean="0"/>
              <a:t> </a:t>
            </a:r>
          </a:p>
          <a:p>
            <a:r>
              <a:rPr lang="en-GB" baseline="0" dirty="0" smtClean="0"/>
              <a:t>Gaussian Blur 3, 480x640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</a:t>
            </a:r>
            <a:r>
              <a:rPr lang="en-GB" baseline="0" dirty="0" smtClean="0"/>
              <a:t> are not interested in “details”, so we filter (blur)</a:t>
            </a:r>
          </a:p>
          <a:p>
            <a:r>
              <a:rPr lang="en-GB" dirty="0" smtClean="0"/>
              <a:t>Again, </a:t>
            </a:r>
            <a:r>
              <a:rPr lang="en-GB" b="1" dirty="0" smtClean="0"/>
              <a:t>reduce</a:t>
            </a:r>
            <a:r>
              <a:rPr lang="en-GB" b="1" baseline="0" dirty="0" smtClean="0"/>
              <a:t> complexity</a:t>
            </a:r>
            <a:r>
              <a:rPr lang="en-GB" baseline="0" dirty="0" smtClean="0"/>
              <a:t> where possible – for speed and simplicity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Canny detects</a:t>
            </a:r>
            <a:r>
              <a:rPr lang="en-GB" baseline="0" dirty="0" smtClean="0"/>
              <a:t> variations in the gradient of the image</a:t>
            </a:r>
          </a:p>
          <a:p>
            <a:endParaRPr lang="en-GB" baseline="0" dirty="0" smtClean="0"/>
          </a:p>
          <a:p>
            <a:r>
              <a:rPr lang="en-GB" baseline="0" dirty="0" smtClean="0"/>
              <a:t>Gradient – up/down/left/right for each pixel</a:t>
            </a:r>
          </a:p>
          <a:p>
            <a:r>
              <a:rPr lang="en-GB" baseline="0" dirty="0" smtClean="0"/>
              <a:t>“</a:t>
            </a:r>
            <a:r>
              <a:rPr lang="en-GB" b="1" baseline="0" dirty="0" smtClean="0"/>
              <a:t>large</a:t>
            </a:r>
            <a:r>
              <a:rPr lang="en-GB" baseline="0" dirty="0" smtClean="0"/>
              <a:t>” change indicates edge</a:t>
            </a:r>
            <a:r>
              <a:rPr lang="en-GB" b="1" baseline="0" dirty="0" smtClean="0"/>
              <a:t>, </a:t>
            </a:r>
          </a:p>
          <a:p>
            <a:r>
              <a:rPr lang="en-GB" b="1" baseline="0" dirty="0" smtClean="0"/>
              <a:t>for adjacent gradients in same direction, </a:t>
            </a:r>
            <a:r>
              <a:rPr lang="en-GB" baseline="0" dirty="0" smtClean="0"/>
              <a:t>the largest one is “the” edge</a:t>
            </a:r>
          </a:p>
          <a:p>
            <a:endParaRPr lang="en-GB" baseline="0" dirty="0" smtClean="0"/>
          </a:p>
          <a:p>
            <a:r>
              <a:rPr lang="en-GB" baseline="0" dirty="0" smtClean="0"/>
              <a:t>10,20 – two threshold </a:t>
            </a:r>
            <a:r>
              <a:rPr lang="en-GB" baseline="0" dirty="0" err="1" smtClean="0"/>
              <a:t>params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Notice the details are gone</a:t>
            </a:r>
          </a:p>
          <a:p>
            <a:r>
              <a:rPr lang="en-GB" baseline="0" dirty="0" smtClean="0"/>
              <a:t>Notice “holes” in 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Canny detects</a:t>
            </a:r>
            <a:r>
              <a:rPr lang="en-GB" baseline="0" dirty="0" smtClean="0"/>
              <a:t> variations in the gradient of the image</a:t>
            </a:r>
          </a:p>
          <a:p>
            <a:endParaRPr lang="en-GB" baseline="0" dirty="0" smtClean="0"/>
          </a:p>
          <a:p>
            <a:r>
              <a:rPr lang="en-GB" baseline="0" dirty="0" smtClean="0"/>
              <a:t>Gradient – up/down/left/right for each pixel</a:t>
            </a:r>
          </a:p>
          <a:p>
            <a:r>
              <a:rPr lang="en-GB" baseline="0" dirty="0" smtClean="0"/>
              <a:t>“</a:t>
            </a:r>
            <a:r>
              <a:rPr lang="en-GB" b="1" baseline="0" dirty="0" smtClean="0"/>
              <a:t>large</a:t>
            </a:r>
            <a:r>
              <a:rPr lang="en-GB" baseline="0" dirty="0" smtClean="0"/>
              <a:t>” change indicates edge</a:t>
            </a:r>
            <a:r>
              <a:rPr lang="en-GB" b="1" baseline="0" dirty="0" smtClean="0"/>
              <a:t>, </a:t>
            </a:r>
          </a:p>
          <a:p>
            <a:r>
              <a:rPr lang="en-GB" b="1" baseline="0" dirty="0" smtClean="0"/>
              <a:t>for adjacent gradients in same direction, </a:t>
            </a:r>
            <a:r>
              <a:rPr lang="en-GB" baseline="0" dirty="0" smtClean="0"/>
              <a:t>the largest one is “the” edge</a:t>
            </a:r>
          </a:p>
          <a:p>
            <a:endParaRPr lang="en-GB" dirty="0" smtClean="0"/>
          </a:p>
          <a:p>
            <a:r>
              <a:rPr lang="en-GB" dirty="0" err="1" smtClean="0"/>
              <a:t>Anim</a:t>
            </a:r>
            <a:r>
              <a:rPr lang="en-GB" dirty="0" smtClean="0"/>
              <a:t> 1: Gradient direction</a:t>
            </a:r>
          </a:p>
          <a:p>
            <a:r>
              <a:rPr lang="en-GB" dirty="0" err="1" smtClean="0"/>
              <a:t>Anim</a:t>
            </a:r>
            <a:r>
              <a:rPr lang="en-GB" baseline="0" dirty="0" smtClean="0"/>
              <a:t> 2: Gradient directions</a:t>
            </a:r>
          </a:p>
          <a:p>
            <a:endParaRPr lang="en-GB" baseline="0" dirty="0" smtClean="0"/>
          </a:p>
          <a:p>
            <a:r>
              <a:rPr lang="en-GB" dirty="0" smtClean="0"/>
              <a:t>Fast - Canny, filters etc.</a:t>
            </a:r>
          </a:p>
          <a:p>
            <a:r>
              <a:rPr lang="en-GB" b="1" dirty="0" smtClean="0"/>
              <a:t>O(</a:t>
            </a:r>
            <a:r>
              <a:rPr lang="en-GB" b="1" baseline="0" dirty="0" smtClean="0"/>
              <a:t> </a:t>
            </a:r>
            <a:r>
              <a:rPr lang="en-GB" b="1" i="1" baseline="0" dirty="0" smtClean="0"/>
              <a:t>n</a:t>
            </a:r>
            <a:r>
              <a:rPr lang="en-GB" b="1" baseline="0" dirty="0" smtClean="0"/>
              <a:t> log </a:t>
            </a:r>
            <a:r>
              <a:rPr lang="en-GB" b="1" i="1" baseline="0" dirty="0" smtClean="0"/>
              <a:t>n</a:t>
            </a:r>
            <a:r>
              <a:rPr lang="en-GB" b="1" baseline="0" dirty="0" smtClean="0"/>
              <a:t>)</a:t>
            </a:r>
            <a:r>
              <a:rPr lang="en-GB" baseline="0" dirty="0" smtClean="0"/>
              <a:t> where n = number of pixels</a:t>
            </a:r>
            <a:endParaRPr lang="en-GB" dirty="0" smtClean="0"/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4582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Dilate</a:t>
            </a:r>
            <a:r>
              <a:rPr lang="en-GB" baseline="0" dirty="0" smtClean="0"/>
              <a:t> closes “holes” in edges and thickens them</a:t>
            </a:r>
          </a:p>
          <a:p>
            <a:r>
              <a:rPr lang="en-GB" b="1" baseline="0" dirty="0" smtClean="0"/>
              <a:t>Erode</a:t>
            </a:r>
            <a:r>
              <a:rPr lang="en-GB" baseline="0" dirty="0" smtClean="0"/>
              <a:t> is often used after – makes edges thinner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dirty="0" smtClean="0"/>
              <a:t>Morphological</a:t>
            </a:r>
            <a:r>
              <a:rPr lang="en-GB" b="0" baseline="0" dirty="0" smtClean="0"/>
              <a:t> operations (shape transformations)</a:t>
            </a:r>
          </a:p>
          <a:p>
            <a:r>
              <a:rPr lang="en-GB" b="0" baseline="0" dirty="0" smtClean="0"/>
              <a:t>Work locally using a neighbourhood (kernel)</a:t>
            </a:r>
            <a:endParaRPr lang="en-GB" b="0" dirty="0" smtClean="0"/>
          </a:p>
          <a:p>
            <a:r>
              <a:rPr lang="en-GB" b="1" dirty="0" smtClean="0"/>
              <a:t>Named after</a:t>
            </a:r>
            <a:r>
              <a:rPr lang="en-GB" b="1" baseline="0" dirty="0" smtClean="0"/>
              <a:t> how they affect the white (non-zero) pixels</a:t>
            </a:r>
          </a:p>
          <a:p>
            <a:endParaRPr lang="en-GB" baseline="0" dirty="0" smtClean="0"/>
          </a:p>
          <a:p>
            <a:r>
              <a:rPr lang="en-GB" dirty="0" smtClean="0"/>
              <a:t>Dilation – more white</a:t>
            </a:r>
          </a:p>
          <a:p>
            <a:r>
              <a:rPr lang="en-GB" dirty="0" smtClean="0"/>
              <a:t>Erosion – less white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4582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.shape</a:t>
            </a:r>
            <a:r>
              <a:rPr lang="en-GB" baseline="0" dirty="0" smtClean="0"/>
              <a:t> is the width and height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err="1" smtClean="0"/>
              <a:t>Anim</a:t>
            </a:r>
            <a:r>
              <a:rPr lang="en-GB" baseline="0" dirty="0" smtClean="0"/>
              <a:t> 1: </a:t>
            </a:r>
            <a:r>
              <a:rPr lang="en-GB" b="1" baseline="0" dirty="0" err="1" smtClean="0"/>
              <a:t>find_quadrilaterals</a:t>
            </a:r>
            <a:r>
              <a:rPr lang="en-GB" baseline="0" dirty="0" smtClean="0"/>
              <a:t> function</a:t>
            </a:r>
          </a:p>
          <a:p>
            <a:endParaRPr lang="en-GB" baseline="0" dirty="0" smtClean="0"/>
          </a:p>
          <a:p>
            <a:r>
              <a:rPr lang="en-GB" b="1" baseline="0" dirty="0" err="1" smtClean="0"/>
              <a:t>findContours</a:t>
            </a:r>
            <a:r>
              <a:rPr lang="en-GB" baseline="0" dirty="0" smtClean="0"/>
              <a:t> : a contour is a vector of points</a:t>
            </a:r>
          </a:p>
          <a:p>
            <a:endParaRPr lang="en-GB" baseline="0" dirty="0" smtClean="0"/>
          </a:p>
          <a:p>
            <a:r>
              <a:rPr lang="en-GB" b="1" baseline="0" dirty="0" err="1" smtClean="0"/>
              <a:t>approxPolyDP</a:t>
            </a:r>
            <a:r>
              <a:rPr lang="en-GB" b="1" baseline="0" dirty="0" smtClean="0"/>
              <a:t> : </a:t>
            </a:r>
            <a:r>
              <a:rPr lang="en-GB" b="0" baseline="0" dirty="0" err="1" smtClean="0"/>
              <a:t>img</a:t>
            </a:r>
            <a:r>
              <a:rPr lang="en-GB" b="0" baseline="0" dirty="0" smtClean="0"/>
              <a:t>, epsilon, closed?	</a:t>
            </a:r>
            <a:endParaRPr lang="en-GB" b="1" baseline="0" dirty="0" smtClean="0"/>
          </a:p>
          <a:p>
            <a:r>
              <a:rPr lang="en-GB" b="0" baseline="0" dirty="0" smtClean="0"/>
              <a:t>DP = distance/precision (max error)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What </a:t>
            </a:r>
            <a:r>
              <a:rPr lang="en-GB" dirty="0" smtClean="0"/>
              <a:t>we have seen</a:t>
            </a:r>
            <a:r>
              <a:rPr lang="en-GB" dirty="0" smtClean="0"/>
              <a:t>:</a:t>
            </a:r>
          </a:p>
          <a:p>
            <a:endParaRPr lang="en-GB" dirty="0" smtClean="0"/>
          </a:p>
          <a:p>
            <a:r>
              <a:rPr lang="en-GB" b="1" dirty="0" smtClean="0"/>
              <a:t>Typical image </a:t>
            </a:r>
            <a:r>
              <a:rPr lang="en-GB" b="1" dirty="0" err="1" smtClean="0"/>
              <a:t>preprocessing</a:t>
            </a:r>
            <a:r>
              <a:rPr lang="en-GB" b="1" baseline="0" dirty="0" smtClean="0"/>
              <a:t> pipeline</a:t>
            </a:r>
          </a:p>
          <a:p>
            <a:r>
              <a:rPr lang="en-GB" dirty="0" smtClean="0"/>
              <a:t>Find the page,</a:t>
            </a:r>
            <a:r>
              <a:rPr lang="en-GB" baseline="0" dirty="0" smtClean="0"/>
              <a:t> including helper functions - </a:t>
            </a:r>
            <a:r>
              <a:rPr lang="en-GB" b="1" baseline="0" dirty="0" smtClean="0"/>
              <a:t>less than 100 lines of code</a:t>
            </a:r>
          </a:p>
          <a:p>
            <a:endParaRPr lang="en-GB" dirty="0" smtClean="0"/>
          </a:p>
          <a:p>
            <a:r>
              <a:rPr lang="en-GB" dirty="0" smtClean="0"/>
              <a:t>Better than many whiteboard photo apps</a:t>
            </a:r>
            <a:r>
              <a:rPr lang="en-GB" baseline="0" dirty="0" smtClean="0"/>
              <a:t>!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077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Then,</a:t>
            </a:r>
            <a:r>
              <a:rPr lang="en-GB" baseline="0" dirty="0" smtClean="0"/>
              <a:t> this thing appeared</a:t>
            </a:r>
          </a:p>
          <a:p>
            <a:r>
              <a:rPr lang="en-GB" baseline="0" dirty="0" smtClean="0"/>
              <a:t>It was good in manufacturing</a:t>
            </a:r>
          </a:p>
          <a:p>
            <a:r>
              <a:rPr lang="en-GB" baseline="0" dirty="0" smtClean="0"/>
              <a:t>Marketers like it</a:t>
            </a:r>
          </a:p>
          <a:p>
            <a:r>
              <a:rPr lang="en-GB" baseline="0" dirty="0" smtClean="0"/>
              <a:t>Specially in Japan / China </a:t>
            </a:r>
          </a:p>
          <a:p>
            <a:r>
              <a:rPr lang="en-GB" baseline="0" dirty="0" smtClean="0"/>
              <a:t>Complicated character sets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7348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Let’s come back to</a:t>
            </a:r>
            <a:r>
              <a:rPr lang="en-GB" baseline="0" dirty="0" smtClean="0"/>
              <a:t> the OCR itself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800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Hierarchical model</a:t>
            </a:r>
          </a:p>
          <a:p>
            <a:r>
              <a:rPr lang="en-GB" dirty="0" smtClean="0"/>
              <a:t>Pixels - Shapes</a:t>
            </a:r>
            <a:r>
              <a:rPr lang="en-GB" baseline="0" dirty="0" smtClean="0"/>
              <a:t> – letters - words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Shape </a:t>
            </a:r>
            <a:r>
              <a:rPr lang="en-GB" dirty="0" smtClean="0"/>
              <a:t>extraction and matching</a:t>
            </a:r>
            <a:r>
              <a:rPr lang="en-GB" baseline="0" dirty="0" smtClean="0"/>
              <a:t> 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Trainable </a:t>
            </a:r>
          </a:p>
          <a:p>
            <a:r>
              <a:rPr lang="en-GB" b="0" dirty="0" smtClean="0"/>
              <a:t>E.g. </a:t>
            </a:r>
            <a:r>
              <a:rPr lang="en-GB" dirty="0" smtClean="0"/>
              <a:t>CAPTCHA </a:t>
            </a:r>
            <a:r>
              <a:rPr lang="en-GB" dirty="0" smtClean="0"/>
              <a:t>– used as training</a:t>
            </a:r>
            <a:r>
              <a:rPr lang="en-GB" baseline="0" dirty="0" smtClean="0"/>
              <a:t> data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87802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Hierarchical feature recognition</a:t>
            </a:r>
          </a:p>
          <a:p>
            <a:endParaRPr lang="en-GB" dirty="0" smtClean="0"/>
          </a:p>
          <a:p>
            <a:r>
              <a:rPr lang="en-GB" dirty="0" smtClean="0"/>
              <a:t>Notice again how it’s like </a:t>
            </a:r>
            <a:r>
              <a:rPr lang="en-GB" b="1" dirty="0" smtClean="0"/>
              <a:t>compression </a:t>
            </a:r>
          </a:p>
          <a:p>
            <a:pPr marL="171450" indent="-171450">
              <a:buFont typeface="Arial"/>
              <a:buChar char="•"/>
            </a:pPr>
            <a:r>
              <a:rPr lang="en-GB" dirty="0" smtClean="0"/>
              <a:t>(image dims /</a:t>
            </a:r>
            <a:r>
              <a:rPr lang="en-GB" baseline="0" dirty="0" smtClean="0"/>
              <a:t> 20*20*8 bits = 3200 bits)</a:t>
            </a:r>
          </a:p>
          <a:p>
            <a:pPr marL="171450" indent="-171450">
              <a:buFont typeface="Arial"/>
              <a:buChar char="•"/>
            </a:pPr>
            <a:r>
              <a:rPr lang="en-GB" baseline="0" dirty="0" smtClean="0"/>
              <a:t>Feature vector ~50 bits (or 50 probabilities)</a:t>
            </a:r>
          </a:p>
          <a:p>
            <a:pPr marL="171450" indent="-171450">
              <a:buFont typeface="Arial"/>
              <a:buChar char="•"/>
            </a:pPr>
            <a:r>
              <a:rPr lang="en-GB" baseline="0" dirty="0" smtClean="0"/>
              <a:t>Char (8-16 bits)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With</a:t>
            </a:r>
            <a:r>
              <a:rPr lang="en-GB" baseline="0" dirty="0" smtClean="0"/>
              <a:t> “deep learning” this can be learned in a Deep Belief network (typically a Restricted Boltzmann Machine)</a:t>
            </a:r>
          </a:p>
          <a:p>
            <a:r>
              <a:rPr lang="en-GB" baseline="0" dirty="0" smtClean="0"/>
              <a:t>Often deep learning (multi-layer neural network, Restricted Boltzmann Machine)</a:t>
            </a:r>
          </a:p>
          <a:p>
            <a:r>
              <a:rPr lang="en-GB" baseline="0" dirty="0" smtClean="0"/>
              <a:t>Layer 1: “features” strokes (vertical stroke, slanted from up to down, …”</a:t>
            </a:r>
          </a:p>
          <a:p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Visual</a:t>
            </a:r>
            <a:r>
              <a:rPr lang="en-GB" b="1" baseline="0" dirty="0" smtClean="0"/>
              <a:t> Vocabulary</a:t>
            </a:r>
            <a:r>
              <a:rPr lang="en-GB" baseline="0" dirty="0" smtClean="0"/>
              <a:t> (parts, symbols, syntax (not semantics and pragmatics))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“Deep learning” – more layers,</a:t>
            </a:r>
            <a:r>
              <a:rPr lang="en-GB" i="1" baseline="0" dirty="0" smtClean="0"/>
              <a:t> e.g. </a:t>
            </a:r>
            <a:r>
              <a:rPr lang="en-GB" baseline="0" dirty="0" smtClean="0"/>
              <a:t>language n-grams, … (Hinton et al., can train layer by layer, about 10 years ago)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r>
              <a:rPr lang="en-GB" baseline="0" dirty="0" smtClean="0"/>
              <a:t>The same technique used to </a:t>
            </a:r>
          </a:p>
          <a:p>
            <a:r>
              <a:rPr lang="en-GB" baseline="0" dirty="0" smtClean="0"/>
              <a:t>- Face recognition…</a:t>
            </a:r>
          </a:p>
          <a:p>
            <a:r>
              <a:rPr lang="en-GB" baseline="0" dirty="0" smtClean="0"/>
              <a:t>- analyse “City Characteristics” in Street View images (e.g. balcony on 1</a:t>
            </a:r>
            <a:r>
              <a:rPr lang="en-GB" baseline="30000" dirty="0" smtClean="0"/>
              <a:t>st</a:t>
            </a:r>
            <a:r>
              <a:rPr lang="en-GB" baseline="0" dirty="0" smtClean="0"/>
              <a:t>, 2</a:t>
            </a:r>
            <a:r>
              <a:rPr lang="en-GB" baseline="30000" dirty="0" smtClean="0"/>
              <a:t>nd</a:t>
            </a:r>
            <a:r>
              <a:rPr lang="en-GB" baseline="0" dirty="0" smtClean="0"/>
              <a:t> or 3</a:t>
            </a:r>
            <a:r>
              <a:rPr lang="en-GB" baseline="30000" dirty="0" smtClean="0"/>
              <a:t>rd</a:t>
            </a:r>
            <a:r>
              <a:rPr lang="en-GB" baseline="0" dirty="0" smtClean="0"/>
              <a:t> floor)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474290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sounds complicated, luckily there is a library for that</a:t>
            </a:r>
          </a:p>
          <a:p>
            <a:r>
              <a:rPr lang="en-GB" dirty="0" smtClean="0"/>
              <a:t>It runs on </a:t>
            </a:r>
            <a:r>
              <a:rPr lang="en-GB" b="1" dirty="0" smtClean="0"/>
              <a:t>your</a:t>
            </a:r>
            <a:r>
              <a:rPr lang="en-GB" b="1" baseline="0" dirty="0" smtClean="0"/>
              <a:t> phone</a:t>
            </a:r>
            <a:r>
              <a:rPr lang="en-GB" baseline="0" dirty="0" smtClean="0"/>
              <a:t>, too!</a:t>
            </a:r>
          </a:p>
          <a:p>
            <a:endParaRPr lang="en-GB" dirty="0" smtClean="0"/>
          </a:p>
          <a:p>
            <a:r>
              <a:rPr lang="en-GB" dirty="0" smtClean="0"/>
              <a:t>---</a:t>
            </a:r>
            <a:endParaRPr lang="en-GB" dirty="0" smtClean="0"/>
          </a:p>
          <a:p>
            <a:r>
              <a:rPr lang="en-GB" dirty="0" smtClean="0"/>
              <a:t>Ray Smith</a:t>
            </a:r>
            <a:r>
              <a:rPr lang="en-GB" baseline="0" dirty="0" smtClean="0"/>
              <a:t> of Google </a:t>
            </a:r>
            <a:r>
              <a:rPr lang="en-GB" dirty="0" smtClean="0"/>
              <a:t>says it was </a:t>
            </a:r>
            <a:r>
              <a:rPr lang="en-GB" baseline="0" dirty="0" smtClean="0"/>
              <a:t>never used in an HP product! (OSCON 2007)</a:t>
            </a:r>
          </a:p>
          <a:p>
            <a:r>
              <a:rPr lang="en-GB" dirty="0" smtClean="0"/>
              <a:t>Google scanned “all the world’s books” – like Goldberg’s 1920s vision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6180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Really</a:t>
            </a:r>
            <a:r>
              <a:rPr lang="en-GB" baseline="0" dirty="0" smtClean="0"/>
              <a:t> simple</a:t>
            </a:r>
          </a:p>
          <a:p>
            <a:r>
              <a:rPr lang="en-GB" baseline="0" dirty="0" smtClean="0"/>
              <a:t>Really powerful</a:t>
            </a:r>
          </a:p>
          <a:p>
            <a:r>
              <a:rPr lang="en-GB" baseline="0" dirty="0" smtClean="0"/>
              <a:t>Runs on your phone!</a:t>
            </a:r>
          </a:p>
          <a:p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Know you know how to do a state of the art document scanner for your phone.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Think about where you can use it, </a:t>
            </a:r>
          </a:p>
          <a:p>
            <a:r>
              <a:rPr lang="en-GB" baseline="0" dirty="0" smtClean="0"/>
              <a:t>sometimes even if OCR is not perfect (</a:t>
            </a:r>
            <a:r>
              <a:rPr lang="en-GB" b="1" baseline="0" dirty="0" smtClean="0"/>
              <a:t>indexing/</a:t>
            </a:r>
            <a:r>
              <a:rPr lang="en-GB" b="0" baseline="0" dirty="0" smtClean="0"/>
              <a:t>search - </a:t>
            </a:r>
            <a:r>
              <a:rPr lang="en-GB" b="0" baseline="0" dirty="0" err="1" smtClean="0"/>
              <a:t>Evernote</a:t>
            </a:r>
            <a:r>
              <a:rPr lang="en-GB" baseline="0" dirty="0" smtClean="0"/>
              <a:t>)</a:t>
            </a:r>
          </a:p>
          <a:p>
            <a:r>
              <a:rPr lang="en-GB" baseline="0" dirty="0" smtClean="0"/>
              <a:t>“computer assisted” workflows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1812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Let’s see how we can use this </a:t>
            </a:r>
          </a:p>
          <a:p>
            <a:r>
              <a:rPr lang="en-GB" dirty="0" smtClean="0"/>
              <a:t>To solve </a:t>
            </a:r>
            <a:r>
              <a:rPr lang="en-GB" b="1" dirty="0" smtClean="0"/>
              <a:t>a 22 M </a:t>
            </a:r>
            <a:r>
              <a:rPr lang="en-GB" b="1" dirty="0" err="1" smtClean="0"/>
              <a:t>kr</a:t>
            </a:r>
            <a:r>
              <a:rPr lang="en-GB" b="1" dirty="0" smtClean="0"/>
              <a:t> problem </a:t>
            </a:r>
            <a:r>
              <a:rPr lang="en-GB" dirty="0" smtClean="0"/>
              <a:t>in a few</a:t>
            </a:r>
            <a:r>
              <a:rPr lang="en-GB" baseline="0" dirty="0" smtClean="0"/>
              <a:t> hundred lines of code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788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You can see the Police put a price</a:t>
            </a:r>
            <a:r>
              <a:rPr lang="en-GB" baseline="0" dirty="0" smtClean="0"/>
              <a:t> tag on the value of this</a:t>
            </a:r>
          </a:p>
          <a:p>
            <a:r>
              <a:rPr lang="en-GB" dirty="0" smtClean="0"/>
              <a:t>After</a:t>
            </a:r>
            <a:r>
              <a:rPr lang="en-GB" baseline="0" dirty="0" smtClean="0"/>
              <a:t> this lecture, you can build it yourself </a:t>
            </a:r>
          </a:p>
          <a:p>
            <a:endParaRPr lang="en-GB" dirty="0" smtClean="0"/>
          </a:p>
          <a:p>
            <a:r>
              <a:rPr lang="en-GB" dirty="0" smtClean="0"/>
              <a:t>The police system wants to stream the video over their mobile network</a:t>
            </a:r>
            <a:r>
              <a:rPr lang="en-GB" baseline="0" dirty="0" smtClean="0"/>
              <a:t> to a server.</a:t>
            </a:r>
            <a:endParaRPr lang="en-GB" dirty="0" smtClean="0"/>
          </a:p>
          <a:p>
            <a:r>
              <a:rPr lang="en-GB" dirty="0" smtClean="0"/>
              <a:t>Let’s see how we can do this on-board with a 500 </a:t>
            </a:r>
            <a:r>
              <a:rPr lang="en-GB" dirty="0" err="1" smtClean="0"/>
              <a:t>kr</a:t>
            </a:r>
            <a:r>
              <a:rPr lang="en-GB" dirty="0" smtClean="0"/>
              <a:t> Raspberry 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16171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 bit more complex than books</a:t>
            </a:r>
            <a:r>
              <a:rPr lang="en-GB" baseline="0" dirty="0" smtClean="0"/>
              <a:t> on cars “in the wild”</a:t>
            </a:r>
          </a:p>
          <a:p>
            <a:r>
              <a:rPr lang="en-GB" baseline="0" dirty="0" smtClean="0"/>
              <a:t>We will use a simple approach </a:t>
            </a:r>
          </a:p>
          <a:p>
            <a:r>
              <a:rPr lang="en-GB" baseline="0" dirty="0" smtClean="0"/>
              <a:t>And more CPU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49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Overkill</a:t>
            </a:r>
            <a:r>
              <a:rPr lang="en-GB" b="1" baseline="0" dirty="0" smtClean="0"/>
              <a:t> strategy</a:t>
            </a:r>
            <a:endParaRPr lang="en-GB" b="0" baseline="0" dirty="0" smtClean="0"/>
          </a:p>
          <a:p>
            <a:endParaRPr lang="en-GB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3494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you see the different filters</a:t>
            </a:r>
          </a:p>
          <a:p>
            <a:r>
              <a:rPr lang="en-GB" dirty="0" smtClean="0"/>
              <a:t>Very simple code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971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 then </a:t>
            </a:r>
            <a:r>
              <a:rPr lang="en-GB" b="1" dirty="0" smtClean="0"/>
              <a:t>this happened!</a:t>
            </a:r>
          </a:p>
          <a:p>
            <a:r>
              <a:rPr lang="en-GB" dirty="0" smtClean="0"/>
              <a:t>The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Vivino</a:t>
            </a:r>
            <a:r>
              <a:rPr lang="en-GB" baseline="0" dirty="0" smtClean="0"/>
              <a:t> app recognizes the bottle from the photo</a:t>
            </a:r>
          </a:p>
          <a:p>
            <a:r>
              <a:rPr lang="en-GB" b="1" baseline="0" dirty="0" smtClean="0"/>
              <a:t>The revolution has begun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7579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All in all a few hundred lines of code</a:t>
            </a:r>
          </a:p>
          <a:p>
            <a:r>
              <a:rPr lang="en-GB" dirty="0" smtClean="0"/>
              <a:t>But apparently worth more than 20 mill NOK!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7596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the image is very clean</a:t>
            </a:r>
          </a:p>
          <a:p>
            <a:r>
              <a:rPr lang="en-GB" dirty="0" smtClean="0"/>
              <a:t>All versions OCR well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3706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Here you see why multiple representations are useful</a:t>
            </a:r>
          </a:p>
          <a:p>
            <a:r>
              <a:rPr lang="en-GB" dirty="0" smtClean="0"/>
              <a:t>Windscreen</a:t>
            </a:r>
            <a:r>
              <a:rPr lang="en-GB" baseline="0" dirty="0" smtClean="0"/>
              <a:t> has same proportions</a:t>
            </a:r>
          </a:p>
          <a:p>
            <a:r>
              <a:rPr lang="en-GB" dirty="0" smtClean="0"/>
              <a:t>Notice</a:t>
            </a:r>
            <a:r>
              <a:rPr lang="en-GB" baseline="0" dirty="0" smtClean="0"/>
              <a:t> how “noise” throws off the OCR</a:t>
            </a:r>
          </a:p>
          <a:p>
            <a:r>
              <a:rPr lang="en-GB" baseline="0" dirty="0" smtClean="0"/>
              <a:t>“</a:t>
            </a:r>
            <a:r>
              <a:rPr lang="en-GB" b="1" baseline="0" dirty="0" smtClean="0"/>
              <a:t>No plate”</a:t>
            </a:r>
            <a:r>
              <a:rPr lang="en-GB" baseline="0" dirty="0" smtClean="0"/>
              <a:t> means it cannot fully match according to the regex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3706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Of course, it has its limits</a:t>
            </a:r>
          </a:p>
          <a:p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But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Pretty good for a simple solution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And remember, you have 20</a:t>
            </a:r>
            <a:r>
              <a:rPr lang="en-GB" baseline="0" dirty="0" smtClean="0"/>
              <a:t> mill. to improve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3904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That was cars</a:t>
            </a:r>
          </a:p>
          <a:p>
            <a:r>
              <a:rPr lang="en-GB" dirty="0" smtClean="0"/>
              <a:t>No</a:t>
            </a:r>
            <a:r>
              <a:rPr lang="en-GB" baseline="0" dirty="0" smtClean="0"/>
              <a:t>w it’s time for pizza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40095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 always wanted a pizza</a:t>
            </a:r>
            <a:r>
              <a:rPr lang="en-GB" baseline="0" dirty="0" smtClean="0"/>
              <a:t> alarm </a:t>
            </a:r>
            <a:endParaRPr lang="en-GB" dirty="0" smtClean="0"/>
          </a:p>
          <a:p>
            <a:r>
              <a:rPr lang="en-GB" dirty="0" smtClean="0"/>
              <a:t>Something</a:t>
            </a:r>
            <a:r>
              <a:rPr lang="en-GB" baseline="0" dirty="0" smtClean="0"/>
              <a:t> </a:t>
            </a:r>
            <a:r>
              <a:rPr lang="en-GB" baseline="0" dirty="0" smtClean="0"/>
              <a:t>we all need in our entrance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095702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Requires a lot of coding</a:t>
            </a:r>
          </a:p>
          <a:p>
            <a:r>
              <a:rPr lang="en-GB" dirty="0" smtClean="0"/>
              <a:t>Alternatively,</a:t>
            </a:r>
            <a:r>
              <a:rPr lang="en-GB" baseline="0" dirty="0" smtClean="0"/>
              <a:t> this is a description of an ensemble of weak classifiers (Machine Learning)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930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Emanuel Goldberg</a:t>
            </a:r>
          </a:p>
          <a:p>
            <a:r>
              <a:rPr lang="en-GB" dirty="0" smtClean="0"/>
              <a:t>Search via “search cards” with template to match.</a:t>
            </a:r>
          </a:p>
          <a:p>
            <a:r>
              <a:rPr lang="en-GB" dirty="0" smtClean="0"/>
              <a:t>We can do the same here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68494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Task: Match</a:t>
            </a:r>
            <a:r>
              <a:rPr lang="en-GB" baseline="0" dirty="0" smtClean="0">
                <a:solidFill>
                  <a:srgbClr val="FF0000"/>
                </a:solidFill>
              </a:rPr>
              <a:t> against known pizza box image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>
                <a:solidFill>
                  <a:srgbClr val="FF0000"/>
                </a:solidFill>
              </a:rPr>
              <a:t>Complexities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6744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More</a:t>
            </a:r>
            <a:r>
              <a:rPr lang="en-GB" baseline="0" dirty="0" smtClean="0"/>
              <a:t> modern systems use a process called scale-space (scale factor with blurring)</a:t>
            </a:r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Pyramid is easy to understand</a:t>
            </a:r>
          </a:p>
          <a:p>
            <a:r>
              <a:rPr lang="en-GB" dirty="0" smtClean="0"/>
              <a:t>Fast, as half-size</a:t>
            </a:r>
            <a:r>
              <a:rPr lang="en-GB" baseline="0" dirty="0" smtClean="0"/>
              <a:t> image is ¼ pixels</a:t>
            </a:r>
          </a:p>
          <a:p>
            <a:r>
              <a:rPr lang="en-GB" baseline="0" dirty="0" smtClean="0"/>
              <a:t>E.g. “Page finding” – we blurred-down to 480x640 and analysed at that res.</a:t>
            </a:r>
          </a:p>
          <a:p>
            <a:r>
              <a:rPr lang="en-GB" baseline="0" dirty="0" smtClean="0"/>
              <a:t>Lower resolution – faster and less (irrelevant) details for many problems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029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Someone found a shortcut</a:t>
            </a:r>
          </a:p>
          <a:p>
            <a:r>
              <a:rPr lang="en-GB" b="0" baseline="0" dirty="0" smtClean="0"/>
              <a:t>If you had a fast computer with a camera in your pocket</a:t>
            </a:r>
          </a:p>
          <a:p>
            <a:r>
              <a:rPr lang="en-GB" b="0" baseline="0" dirty="0" smtClean="0"/>
              <a:t>And image processing were cheap</a:t>
            </a:r>
          </a:p>
          <a:p>
            <a:r>
              <a:rPr lang="en-GB" b="0" baseline="0" dirty="0" smtClean="0"/>
              <a:t>And OCR were cheap</a:t>
            </a:r>
          </a:p>
          <a:p>
            <a:r>
              <a:rPr lang="en-GB" b="0" baseline="0" dirty="0" smtClean="0"/>
              <a:t>Then </a:t>
            </a:r>
            <a:r>
              <a:rPr lang="en-GB" b="0" baseline="0" dirty="0" smtClean="0"/>
              <a:t>this would be better…</a:t>
            </a:r>
          </a:p>
          <a:p>
            <a:endParaRPr lang="en-GB" b="0" baseline="0" dirty="0" smtClean="0"/>
          </a:p>
          <a:p>
            <a:r>
              <a:rPr lang="en-GB" dirty="0" smtClean="0"/>
              <a:t>Seems like magic, but it is easier</a:t>
            </a:r>
            <a:r>
              <a:rPr lang="en-GB" baseline="0" dirty="0" smtClean="0"/>
              <a:t> than most people think</a:t>
            </a:r>
          </a:p>
          <a:p>
            <a:endParaRPr lang="en-GB" baseline="0" dirty="0" smtClean="0"/>
          </a:p>
          <a:p>
            <a:r>
              <a:rPr lang="en-GB" baseline="0" dirty="0" smtClean="0"/>
              <a:t>Let’s see how</a:t>
            </a:r>
            <a:r>
              <a:rPr lang="en-GB" baseline="0" dirty="0" smtClean="0"/>
              <a:t>…</a:t>
            </a:r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474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Same</a:t>
            </a:r>
            <a:r>
              <a:rPr lang="en-GB" baseline="0" dirty="0" smtClean="0"/>
              <a:t> idea as </a:t>
            </a:r>
            <a:r>
              <a:rPr lang="en-GB" dirty="0" smtClean="0"/>
              <a:t>Canny</a:t>
            </a:r>
            <a:r>
              <a:rPr lang="en-GB" baseline="0" dirty="0" smtClean="0"/>
              <a:t> edge detection</a:t>
            </a:r>
          </a:p>
          <a:p>
            <a:r>
              <a:rPr lang="en-GB" baseline="0" dirty="0" smtClean="0"/>
              <a:t>Compare cells to left and right (gradient) (-1,0,1), (-1,0,1)</a:t>
            </a:r>
            <a:r>
              <a:rPr lang="en-GB" baseline="30000" dirty="0" smtClean="0"/>
              <a:t>T</a:t>
            </a:r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Histogram – distribution of non-edges and directed edges</a:t>
            </a:r>
          </a:p>
          <a:p>
            <a:r>
              <a:rPr lang="en-GB" baseline="0" dirty="0" smtClean="0"/>
              <a:t>Local, tile image into many cells</a:t>
            </a:r>
          </a:p>
          <a:p>
            <a:r>
              <a:rPr lang="en-GB" baseline="0" dirty="0" smtClean="0"/>
              <a:t>Compare to get scale-invariant likeness measure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dirty="0" smtClean="0"/>
              <a:t>Not</a:t>
            </a:r>
            <a:r>
              <a:rPr lang="en-GB" baseline="0" dirty="0" smtClean="0"/>
              <a:t> rotation invariant</a:t>
            </a:r>
          </a:p>
          <a:p>
            <a:endParaRPr lang="en-GB" baseline="0" dirty="0" smtClean="0"/>
          </a:p>
          <a:p>
            <a:r>
              <a:rPr lang="en-GB" baseline="0" dirty="0" smtClean="0"/>
              <a:t>Really good for </a:t>
            </a:r>
            <a:r>
              <a:rPr lang="en-GB" i="1" baseline="0" dirty="0" smtClean="0"/>
              <a:t>e.g. </a:t>
            </a:r>
            <a:r>
              <a:rPr lang="en-GB" baseline="0" dirty="0" smtClean="0"/>
              <a:t>person detection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0269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Neat visualization</a:t>
            </a:r>
          </a:p>
          <a:p>
            <a:r>
              <a:rPr lang="en-GB" dirty="0" smtClean="0"/>
              <a:t>Tile image into cells, compute HOG per cell</a:t>
            </a:r>
          </a:p>
          <a:p>
            <a:endParaRPr lang="en-GB" dirty="0" smtClean="0"/>
          </a:p>
          <a:p>
            <a:r>
              <a:rPr lang="en-GB" dirty="0" smtClean="0"/>
              <a:t>HOG </a:t>
            </a:r>
            <a:r>
              <a:rPr lang="en-GB" dirty="0" smtClean="0"/>
              <a:t>transform and detail</a:t>
            </a:r>
          </a:p>
          <a:p>
            <a:r>
              <a:rPr lang="en-GB" dirty="0" smtClean="0"/>
              <a:t>Notice</a:t>
            </a:r>
            <a:r>
              <a:rPr lang="en-GB" baseline="0" dirty="0" smtClean="0"/>
              <a:t> the </a:t>
            </a:r>
            <a:r>
              <a:rPr lang="en-GB" baseline="0" dirty="0" err="1" smtClean="0"/>
              <a:t>reveerse</a:t>
            </a:r>
            <a:r>
              <a:rPr lang="en-GB" baseline="0" dirty="0" smtClean="0"/>
              <a:t>– the “shape” of the image is preserved through the compression to-from HOG</a:t>
            </a:r>
          </a:p>
          <a:p>
            <a:endParaRPr lang="en-GB" baseline="0" dirty="0" smtClean="0"/>
          </a:p>
          <a:p>
            <a:r>
              <a:rPr lang="en-GB" baseline="0" dirty="0" smtClean="0"/>
              <a:t>Also notice that we can </a:t>
            </a:r>
            <a:r>
              <a:rPr lang="en-GB" b="1" baseline="0" dirty="0" smtClean="0"/>
              <a:t>compress</a:t>
            </a:r>
            <a:r>
              <a:rPr lang="en-GB" baseline="0" dirty="0" smtClean="0"/>
              <a:t> it further by only taking “</a:t>
            </a:r>
            <a:r>
              <a:rPr lang="en-GB" b="1" baseline="0" dirty="0" smtClean="0"/>
              <a:t>interesting” </a:t>
            </a:r>
            <a:r>
              <a:rPr lang="en-GB" b="1" baseline="0" dirty="0" err="1" smtClean="0"/>
              <a:t>keypoints</a:t>
            </a:r>
            <a:r>
              <a:rPr lang="en-GB" baseline="0" dirty="0" smtClean="0"/>
              <a:t> (high contrast areas)</a:t>
            </a:r>
          </a:p>
          <a:p>
            <a:endParaRPr lang="en-GB" baseline="0" dirty="0" smtClean="0"/>
          </a:p>
          <a:p>
            <a:r>
              <a:rPr lang="en-GB" baseline="0" dirty="0" smtClean="0"/>
              <a:t>HOG is an example of a </a:t>
            </a:r>
            <a:r>
              <a:rPr lang="en-GB" b="1" baseline="0" dirty="0" err="1" smtClean="0"/>
              <a:t>keypoint</a:t>
            </a:r>
            <a:r>
              <a:rPr lang="en-GB" b="1" baseline="0" dirty="0" smtClean="0"/>
              <a:t> (feature) descriptor</a:t>
            </a:r>
            <a:r>
              <a:rPr lang="en-GB" b="0" baseline="0" dirty="0" smtClean="0"/>
              <a:t> (representation)</a:t>
            </a:r>
            <a:endParaRPr lang="en-GB" b="1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7139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Similar to what we hand</a:t>
            </a:r>
            <a:r>
              <a:rPr lang="en-GB" baseline="0" dirty="0" smtClean="0"/>
              <a:t> coded in the Page and APRN example</a:t>
            </a:r>
          </a:p>
          <a:p>
            <a:endParaRPr lang="en-GB" baseline="0" dirty="0" smtClean="0"/>
          </a:p>
          <a:p>
            <a:r>
              <a:rPr lang="en-GB" baseline="0" dirty="0" smtClean="0"/>
              <a:t>Feature detection – local abstractions – “corner”, “edge”,…</a:t>
            </a:r>
          </a:p>
          <a:p>
            <a:endParaRPr lang="en-GB" baseline="0" dirty="0" smtClean="0"/>
          </a:p>
          <a:p>
            <a:r>
              <a:rPr lang="en-GB" baseline="0" dirty="0" smtClean="0"/>
              <a:t>Generalized algorithm</a:t>
            </a:r>
          </a:p>
          <a:p>
            <a:r>
              <a:rPr lang="en-GB" baseline="0" dirty="0" smtClean="0"/>
              <a:t>Fuzzy ML matching, “nearest neighbour”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Alternative – train on positive and negative images, e.g. “</a:t>
            </a:r>
            <a:r>
              <a:rPr lang="en-GB" baseline="0" dirty="0" err="1" smtClean="0"/>
              <a:t>Haar</a:t>
            </a:r>
            <a:r>
              <a:rPr lang="en-GB" baseline="0" dirty="0" smtClean="0"/>
              <a:t> classifier”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00254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SIFT – Scale Invariant Feature Transform</a:t>
            </a:r>
          </a:p>
          <a:p>
            <a:r>
              <a:rPr lang="en-GB" dirty="0" smtClean="0"/>
              <a:t>SURF – Speeded Up Robust Features</a:t>
            </a:r>
          </a:p>
          <a:p>
            <a:r>
              <a:rPr lang="en-GB" dirty="0" smtClean="0"/>
              <a:t>Solid-body </a:t>
            </a:r>
            <a:r>
              <a:rPr lang="en-GB" dirty="0" err="1" smtClean="0"/>
              <a:t>homography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Let’s look at some examples…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75301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lots of points to consider…</a:t>
            </a:r>
          </a:p>
          <a:p>
            <a:r>
              <a:rPr lang="en-GB" dirty="0" smtClean="0"/>
              <a:t>(high-res logo)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5275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Image is about 8 mega-pixel</a:t>
            </a:r>
            <a:r>
              <a:rPr lang="en-GB" baseline="0" dirty="0" smtClean="0"/>
              <a:t> =&gt; many </a:t>
            </a:r>
            <a:r>
              <a:rPr lang="en-GB" baseline="0" dirty="0" err="1" smtClean="0"/>
              <a:t>keypoints</a:t>
            </a:r>
            <a:endParaRPr lang="en-GB" dirty="0" smtClean="0"/>
          </a:p>
          <a:p>
            <a:r>
              <a:rPr lang="en-GB" b="1" dirty="0" smtClean="0"/>
              <a:t>Foreground masked </a:t>
            </a:r>
            <a:r>
              <a:rPr lang="en-GB" dirty="0" smtClean="0"/>
              <a:t>to reduce</a:t>
            </a:r>
            <a:r>
              <a:rPr lang="en-GB" baseline="0" dirty="0" smtClean="0"/>
              <a:t> (not all </a:t>
            </a:r>
            <a:r>
              <a:rPr lang="en-GB" baseline="0" dirty="0" err="1" smtClean="0"/>
              <a:t>keypoints</a:t>
            </a:r>
            <a:r>
              <a:rPr lang="en-GB" baseline="0" dirty="0" smtClean="0"/>
              <a:t>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15105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</a:t>
            </a:r>
            <a:r>
              <a:rPr lang="en-GB" baseline="0" dirty="0" smtClean="0"/>
              <a:t> matches that?</a:t>
            </a:r>
          </a:p>
          <a:p>
            <a:r>
              <a:rPr lang="en-GB" baseline="0" dirty="0" err="1" smtClean="0"/>
              <a:t>Keypoints</a:t>
            </a:r>
            <a:r>
              <a:rPr lang="en-GB" baseline="0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9642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(joke) Spaghetti Recognition would have been more fun</a:t>
            </a:r>
          </a:p>
          <a:p>
            <a:endParaRPr lang="en-GB" dirty="0" smtClean="0"/>
          </a:p>
          <a:p>
            <a:r>
              <a:rPr lang="en-GB" dirty="0" smtClean="0"/>
              <a:t>Object – once</a:t>
            </a:r>
            <a:r>
              <a:rPr lang="en-GB" baseline="0" dirty="0" smtClean="0"/>
              <a:t> </a:t>
            </a:r>
            <a:r>
              <a:rPr lang="en-GB" baseline="0" dirty="0" err="1" smtClean="0"/>
              <a:t>pr</a:t>
            </a:r>
            <a:r>
              <a:rPr lang="en-GB" baseline="0" dirty="0" smtClean="0"/>
              <a:t> object</a:t>
            </a:r>
          </a:p>
          <a:p>
            <a:r>
              <a:rPr lang="en-GB" b="1" baseline="0" dirty="0" smtClean="0"/>
              <a:t>Lower part</a:t>
            </a:r>
            <a:r>
              <a:rPr lang="en-GB" b="0" baseline="0" dirty="0" smtClean="0"/>
              <a:t> – once per scene (frame)</a:t>
            </a:r>
          </a:p>
          <a:p>
            <a:endParaRPr lang="en-GB" sz="1200" b="1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None </a:t>
            </a:r>
            <a:r>
              <a:rPr lang="en-GB" b="0" dirty="0" smtClean="0"/>
              <a:t>is the mask (we could</a:t>
            </a:r>
            <a:r>
              <a:rPr lang="en-GB" b="0" baseline="0" dirty="0" smtClean="0"/>
              <a:t> compute a foreground mask –see example code)</a:t>
            </a:r>
            <a:endParaRPr lang="en-GB" b="1" dirty="0" smtClean="0"/>
          </a:p>
          <a:p>
            <a:endParaRPr lang="en-GB" sz="1200" b="1" dirty="0" smtClean="0"/>
          </a:p>
          <a:p>
            <a:r>
              <a:rPr lang="en-GB" sz="1200" b="1" dirty="0" smtClean="0"/>
              <a:t>O(</a:t>
            </a:r>
            <a:r>
              <a:rPr lang="en-GB" sz="1200" b="1" i="1" dirty="0" smtClean="0"/>
              <a:t>n</a:t>
            </a:r>
            <a:r>
              <a:rPr lang="en-GB" sz="1200" b="1" baseline="30000" dirty="0" smtClean="0"/>
              <a:t>3</a:t>
            </a:r>
            <a:r>
              <a:rPr lang="en-GB" sz="1200" b="1" dirty="0" smtClean="0"/>
              <a:t>)</a:t>
            </a:r>
          </a:p>
          <a:p>
            <a:endParaRPr lang="en-GB" sz="1200" b="1" dirty="0" smtClean="0"/>
          </a:p>
          <a:p>
            <a:r>
              <a:rPr lang="en-GB" sz="1200" b="0" dirty="0" smtClean="0"/>
              <a:t>How</a:t>
            </a:r>
            <a:r>
              <a:rPr lang="en-GB" sz="1200" b="0" baseline="0" dirty="0" smtClean="0"/>
              <a:t> does it fare?</a:t>
            </a:r>
            <a:endParaRPr lang="en-GB" sz="12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870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 empty</a:t>
            </a:r>
            <a:r>
              <a:rPr lang="en-GB" baseline="0" dirty="0" smtClean="0"/>
              <a:t> handed visitors</a:t>
            </a:r>
          </a:p>
          <a:p>
            <a:r>
              <a:rPr lang="en-GB" baseline="0" dirty="0" smtClean="0"/>
              <a:t>Some </a:t>
            </a:r>
            <a:r>
              <a:rPr lang="en-GB" baseline="0" dirty="0" err="1" smtClean="0"/>
              <a:t>keypoints</a:t>
            </a:r>
            <a:r>
              <a:rPr lang="en-GB" baseline="0" dirty="0" smtClean="0"/>
              <a:t> match, but their geometry does not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7035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And it does not match chocolate</a:t>
            </a:r>
            <a:r>
              <a:rPr lang="en-GB" baseline="0" dirty="0" smtClean="0"/>
              <a:t> boxes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416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You</a:t>
            </a:r>
            <a:r>
              <a:rPr lang="en-GB" baseline="0" dirty="0" smtClean="0"/>
              <a:t> might think OCR like so many “modern” topics in </a:t>
            </a:r>
            <a:r>
              <a:rPr lang="en-GB" baseline="0" dirty="0" err="1" smtClean="0"/>
              <a:t>datalogy</a:t>
            </a:r>
            <a:r>
              <a:rPr lang="en-GB" baseline="0" dirty="0" smtClean="0"/>
              <a:t>, was discovered in the 1970es…</a:t>
            </a:r>
          </a:p>
          <a:p>
            <a:r>
              <a:rPr lang="en-GB" baseline="0" dirty="0" smtClean="0"/>
              <a:t>Who thinks earlier?</a:t>
            </a:r>
          </a:p>
          <a:p>
            <a:r>
              <a:rPr lang="en-GB" baseline="0" dirty="0" smtClean="0"/>
              <a:t>Pre-war even?</a:t>
            </a:r>
          </a:p>
          <a:p>
            <a:r>
              <a:rPr lang="en-GB" baseline="0" dirty="0" smtClean="0"/>
              <a:t>Pre-”Great War” / WW1????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189256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Pizza time!</a:t>
            </a:r>
          </a:p>
          <a:p>
            <a:r>
              <a:rPr lang="en-GB" dirty="0" smtClean="0"/>
              <a:t>It works!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87942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It is rotation invariant</a:t>
            </a:r>
          </a:p>
          <a:p>
            <a:endParaRPr lang="en-GB" dirty="0" smtClean="0"/>
          </a:p>
          <a:p>
            <a:r>
              <a:rPr lang="en-GB" dirty="0" smtClean="0"/>
              <a:t>Match </a:t>
            </a:r>
            <a:r>
              <a:rPr lang="en-GB" i="1" dirty="0" smtClean="0"/>
              <a:t>N </a:t>
            </a:r>
            <a:r>
              <a:rPr lang="en-GB" dirty="0" smtClean="0"/>
              <a:t>consecutive frames to improve</a:t>
            </a:r>
            <a:r>
              <a:rPr lang="en-GB" baseline="0" dirty="0" smtClean="0"/>
              <a:t> robustness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83096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F0000"/>
                </a:solidFill>
              </a:rPr>
              <a:t>We just did </a:t>
            </a:r>
            <a:r>
              <a:rPr lang="en-GB" b="1" dirty="0" smtClean="0">
                <a:solidFill>
                  <a:srgbClr val="FF0000"/>
                </a:solidFill>
              </a:rPr>
              <a:t>Known</a:t>
            </a:r>
            <a:r>
              <a:rPr lang="en-GB" baseline="0" dirty="0" smtClean="0">
                <a:solidFill>
                  <a:srgbClr val="FF0000"/>
                </a:solidFill>
              </a:rPr>
              <a:t> </a:t>
            </a:r>
            <a:r>
              <a:rPr lang="en-GB" b="1" baseline="0" dirty="0" smtClean="0">
                <a:solidFill>
                  <a:srgbClr val="FF0000"/>
                </a:solidFill>
              </a:rPr>
              <a:t>object</a:t>
            </a:r>
            <a:r>
              <a:rPr lang="en-GB" baseline="0" dirty="0" smtClean="0">
                <a:solidFill>
                  <a:srgbClr val="FF0000"/>
                </a:solidFill>
              </a:rPr>
              <a:t> recognition</a:t>
            </a:r>
          </a:p>
          <a:p>
            <a:endParaRPr lang="en-GB" baseline="0" dirty="0" smtClean="0">
              <a:solidFill>
                <a:srgbClr val="FF0000"/>
              </a:solidFill>
            </a:endParaRPr>
          </a:p>
          <a:p>
            <a:r>
              <a:rPr lang="en-GB" baseline="0" dirty="0" smtClean="0">
                <a:solidFill>
                  <a:srgbClr val="FF0000"/>
                </a:solidFill>
              </a:rPr>
              <a:t>General case – more difficult (even for humans)</a:t>
            </a:r>
          </a:p>
          <a:p>
            <a:r>
              <a:rPr lang="en-GB" dirty="0" smtClean="0">
                <a:solidFill>
                  <a:srgbClr val="FF0000"/>
                </a:solidFill>
              </a:rPr>
              <a:t>Machine learning, ensemble</a:t>
            </a:r>
            <a:r>
              <a:rPr lang="en-GB" baseline="0" dirty="0" smtClean="0">
                <a:solidFill>
                  <a:srgbClr val="FF0000"/>
                </a:solidFill>
              </a:rPr>
              <a:t> methods</a:t>
            </a:r>
          </a:p>
          <a:p>
            <a:endParaRPr lang="en-GB" dirty="0" smtClean="0">
              <a:solidFill>
                <a:srgbClr val="FF0000"/>
              </a:solidFill>
            </a:endParaRPr>
          </a:p>
          <a:p>
            <a:r>
              <a:rPr lang="en-GB" b="1" u="sng" dirty="0" smtClean="0">
                <a:solidFill>
                  <a:srgbClr val="FF0000"/>
                </a:solidFill>
              </a:rPr>
              <a:t>Cascade Classifier</a:t>
            </a:r>
          </a:p>
          <a:p>
            <a:r>
              <a:rPr lang="en-GB" b="0" u="none" dirty="0" err="1" smtClean="0">
                <a:solidFill>
                  <a:srgbClr val="FF0000"/>
                </a:solidFill>
              </a:rPr>
              <a:t>OpenCV</a:t>
            </a:r>
            <a:r>
              <a:rPr lang="en-GB" b="0" u="none" baseline="0" dirty="0" smtClean="0">
                <a:solidFill>
                  <a:srgbClr val="FF0000"/>
                </a:solidFill>
              </a:rPr>
              <a:t> uses this for </a:t>
            </a:r>
            <a:r>
              <a:rPr lang="en-GB" b="0" i="1" u="none" baseline="0" dirty="0" smtClean="0">
                <a:solidFill>
                  <a:srgbClr val="FF0000"/>
                </a:solidFill>
              </a:rPr>
              <a:t>e.g.</a:t>
            </a:r>
            <a:r>
              <a:rPr lang="en-GB" b="0" u="none" baseline="0" dirty="0" smtClean="0">
                <a:solidFill>
                  <a:srgbClr val="FF0000"/>
                </a:solidFill>
              </a:rPr>
              <a:t> face recognition (and your camera!)</a:t>
            </a:r>
          </a:p>
          <a:p>
            <a:endParaRPr lang="en-GB" b="0" u="none" dirty="0" smtClean="0">
              <a:solidFill>
                <a:srgbClr val="FF0000"/>
              </a:solidFill>
            </a:endParaRPr>
          </a:p>
          <a:p>
            <a:r>
              <a:rPr lang="en-GB" dirty="0" smtClean="0"/>
              <a:t>General object (class) recognition (Not just a single ref image)</a:t>
            </a:r>
          </a:p>
          <a:p>
            <a:r>
              <a:rPr lang="en-GB" dirty="0" smtClean="0"/>
              <a:t>Ensemble</a:t>
            </a:r>
            <a:r>
              <a:rPr lang="en-GB" baseline="0" dirty="0" smtClean="0"/>
              <a:t> learning (</a:t>
            </a:r>
            <a:r>
              <a:rPr lang="en-GB" b="1" baseline="0" dirty="0" smtClean="0"/>
              <a:t>weak classifiers</a:t>
            </a:r>
            <a:r>
              <a:rPr lang="en-GB" baseline="0" dirty="0" smtClean="0"/>
              <a:t> – do not provide correct classification individually)</a:t>
            </a:r>
          </a:p>
          <a:p>
            <a:r>
              <a:rPr lang="en-GB" baseline="0" dirty="0" smtClean="0"/>
              <a:t>Cascade of linear stages (not a voting expert system)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Rule of thumb,</a:t>
            </a:r>
            <a:r>
              <a:rPr lang="en-GB" baseline="0" dirty="0" smtClean="0"/>
              <a:t> to train: </a:t>
            </a:r>
            <a:r>
              <a:rPr lang="en-GB" b="1" baseline="0" dirty="0" smtClean="0"/>
              <a:t>minimum 1000 positives, 2000 negatives</a:t>
            </a:r>
          </a:p>
          <a:p>
            <a:r>
              <a:rPr lang="en-GB" dirty="0" smtClean="0"/>
              <a:t>Training</a:t>
            </a:r>
            <a:r>
              <a:rPr lang="en-GB" baseline="0" dirty="0" smtClean="0"/>
              <a:t> is “slow”</a:t>
            </a:r>
          </a:p>
          <a:p>
            <a:r>
              <a:rPr lang="en-GB" dirty="0" smtClean="0"/>
              <a:t>Classification (recognition) is fast</a:t>
            </a:r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6744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Producer “MF” very artistic</a:t>
            </a:r>
          </a:p>
          <a:p>
            <a:r>
              <a:rPr lang="en-GB" baseline="0" dirty="0" smtClean="0"/>
              <a:t>“Pizza” Object detection might work (if we had label to match against)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OCR</a:t>
            </a:r>
            <a:r>
              <a:rPr lang="en-GB" baseline="0" dirty="0" smtClean="0"/>
              <a:t>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would not work on the left “MF”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Would probably pick up bottom three lines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“Pinot Noir, North Coast 2011” not enough to identify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Other signals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Dominant Colours (white, black, red, silver)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baseline="0" dirty="0" smtClean="0"/>
              <a:t>North coast – English speaking country?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North Coast – query to subset of producers/wines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2011 – restrict to vintage (high probability)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dirty="0" smtClean="0"/>
              <a:t>Pinot Noir – restrict to grape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23017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OCR</a:t>
            </a:r>
            <a:r>
              <a:rPr lang="en-GB" baseline="0" dirty="0" smtClean="0"/>
              <a:t> is difficult on wavy text and handwritten text</a:t>
            </a:r>
          </a:p>
          <a:p>
            <a:r>
              <a:rPr lang="en-GB" baseline="0" dirty="0" smtClean="0"/>
              <a:t>“Pizza” Object detection might work</a:t>
            </a:r>
          </a:p>
          <a:p>
            <a:r>
              <a:rPr lang="en-GB" baseline="0" dirty="0" smtClean="0"/>
              <a:t>Shape detection</a:t>
            </a:r>
          </a:p>
          <a:p>
            <a:r>
              <a:rPr lang="en-GB" baseline="0" dirty="0" smtClean="0"/>
              <a:t>Colours</a:t>
            </a:r>
          </a:p>
          <a:p>
            <a:endParaRPr lang="en-GB" baseline="0" dirty="0" smtClean="0"/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69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2301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Weak classifiers – all provide a clue but not the whole answer to the puzzle</a:t>
            </a:r>
          </a:p>
          <a:p>
            <a:endParaRPr lang="en-GB" dirty="0" smtClean="0"/>
          </a:p>
          <a:p>
            <a:r>
              <a:rPr lang="en-GB" dirty="0" smtClean="0"/>
              <a:t>N-grams “if we can see “2,0,0” 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high correlation to vintages 2000-2009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Medium correlation to vintages 2010-2013</a:t>
            </a:r>
            <a:r>
              <a:rPr lang="en-GB" baseline="0" dirty="0" smtClean="0"/>
              <a:t> (one digit misread?)</a:t>
            </a:r>
            <a:endParaRPr lang="en-GB" dirty="0" smtClean="0"/>
          </a:p>
          <a:p>
            <a:pPr marL="171450" indent="-171450">
              <a:buFontTx/>
              <a:buChar char="-"/>
            </a:pPr>
            <a:r>
              <a:rPr lang="en-GB" dirty="0" smtClean="0"/>
              <a:t>Low correlation to vintages 1990-1999</a:t>
            </a:r>
          </a:p>
          <a:p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45531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We are used to numbers and text,</a:t>
            </a:r>
            <a:r>
              <a:rPr lang="en-GB" baseline="0" dirty="0" smtClean="0"/>
              <a:t> exact data (well, enterprise data is not perfect)</a:t>
            </a:r>
          </a:p>
          <a:p>
            <a:endParaRPr lang="en-GB" baseline="0" dirty="0" smtClean="0"/>
          </a:p>
          <a:p>
            <a:r>
              <a:rPr lang="en-GB" baseline="0" dirty="0" smtClean="0"/>
              <a:t>There is MUCH MORE fuzzy data</a:t>
            </a:r>
          </a:p>
          <a:p>
            <a:endParaRPr lang="en-GB" baseline="0" dirty="0" smtClean="0"/>
          </a:p>
          <a:p>
            <a:r>
              <a:rPr lang="en-GB" baseline="0" dirty="0" smtClean="0"/>
              <a:t>Yahoo didn’t scale (classification in ingestion step)</a:t>
            </a:r>
          </a:p>
          <a:p>
            <a:r>
              <a:rPr lang="en-GB" b="1" baseline="0" dirty="0" smtClean="0"/>
              <a:t>Lazy structuring</a:t>
            </a:r>
            <a:r>
              <a:rPr lang="en-GB" b="0" baseline="0" dirty="0" smtClean="0"/>
              <a:t> - </a:t>
            </a:r>
            <a:r>
              <a:rPr lang="en-GB" baseline="0" dirty="0" smtClean="0"/>
              <a:t>“Google approach” – ingest everything, find out what to do about it later (big data/unstructured)</a:t>
            </a:r>
          </a:p>
          <a:p>
            <a:endParaRPr lang="en-GB" dirty="0" smtClean="0"/>
          </a:p>
          <a:p>
            <a:r>
              <a:rPr lang="en-GB" dirty="0" smtClean="0"/>
              <a:t>Models and queries in </a:t>
            </a:r>
            <a:r>
              <a:rPr lang="en-GB" b="1" dirty="0" smtClean="0"/>
              <a:t>statistical</a:t>
            </a:r>
            <a:r>
              <a:rPr lang="en-GB" b="1" baseline="0" dirty="0" smtClean="0"/>
              <a:t> domain</a:t>
            </a:r>
          </a:p>
          <a:p>
            <a:r>
              <a:rPr lang="en-GB" b="0" baseline="0" dirty="0" smtClean="0"/>
              <a:t>Supervised and unsupervised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9304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KRM </a:t>
            </a:r>
            <a:r>
              <a:rPr lang="en-GB" dirty="0" smtClean="0"/>
              <a:t>1977:</a:t>
            </a:r>
            <a:r>
              <a:rPr lang="en-GB" baseline="0" dirty="0" smtClean="0"/>
              <a:t> USD 50 000 per machine ($</a:t>
            </a:r>
            <a:r>
              <a:rPr lang="en-GB" b="1" baseline="0" dirty="0" smtClean="0"/>
              <a:t>195,900 </a:t>
            </a:r>
            <a:r>
              <a:rPr lang="en-GB" baseline="0" dirty="0" smtClean="0"/>
              <a:t>in today’s USD based on CPI inflation = </a:t>
            </a:r>
            <a:r>
              <a:rPr lang="en-GB" b="1" baseline="0" dirty="0" smtClean="0"/>
              <a:t>1.16 million NOK</a:t>
            </a:r>
            <a:r>
              <a:rPr lang="en-GB" baseline="0" dirty="0" smtClean="0"/>
              <a:t>)</a:t>
            </a:r>
          </a:p>
          <a:p>
            <a:endParaRPr lang="en-GB" dirty="0" smtClean="0"/>
          </a:p>
          <a:p>
            <a:r>
              <a:rPr lang="en-GB" dirty="0" smtClean="0"/>
              <a:t>In</a:t>
            </a:r>
            <a:r>
              <a:rPr lang="en-GB" baseline="0" dirty="0" smtClean="0"/>
              <a:t> 40 years we went from</a:t>
            </a:r>
          </a:p>
          <a:p>
            <a:r>
              <a:rPr lang="en-GB" b="1" baseline="0" dirty="0" smtClean="0"/>
              <a:t>“big cheque”</a:t>
            </a:r>
            <a:r>
              <a:rPr lang="en-GB" baseline="0" dirty="0" smtClean="0"/>
              <a:t> to </a:t>
            </a:r>
            <a:endParaRPr lang="en-GB" dirty="0" smtClean="0"/>
          </a:p>
          <a:p>
            <a:r>
              <a:rPr lang="en-GB" b="1" dirty="0" smtClean="0"/>
              <a:t>“Everything</a:t>
            </a:r>
            <a:r>
              <a:rPr lang="en-GB" b="1" baseline="0" dirty="0" smtClean="0"/>
              <a:t> </a:t>
            </a:r>
            <a:r>
              <a:rPr lang="en-GB" b="1" baseline="0" dirty="0" smtClean="0"/>
              <a:t>you need is already in your pocket</a:t>
            </a:r>
            <a:r>
              <a:rPr lang="en-GB" b="1" baseline="0" dirty="0" smtClean="0"/>
              <a:t>!”</a:t>
            </a:r>
            <a:endParaRPr lang="en-GB" b="1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---</a:t>
            </a:r>
            <a:endParaRPr lang="en-GB" baseline="0" dirty="0" smtClean="0"/>
          </a:p>
          <a:p>
            <a:r>
              <a:rPr lang="en-GB" dirty="0" smtClean="0"/>
              <a:t>iPhone 5s A7</a:t>
            </a:r>
            <a:r>
              <a:rPr lang="en-GB" baseline="0" dirty="0" smtClean="0"/>
              <a:t> processor – </a:t>
            </a:r>
            <a:r>
              <a:rPr lang="en-GB" b="1" baseline="0" dirty="0" smtClean="0"/>
              <a:t>dual</a:t>
            </a:r>
            <a:r>
              <a:rPr lang="en-GB" baseline="0" dirty="0" smtClean="0"/>
              <a:t> core, </a:t>
            </a:r>
            <a:r>
              <a:rPr lang="en-GB" b="1" baseline="0" dirty="0" smtClean="0"/>
              <a:t>1.3 MHz </a:t>
            </a:r>
          </a:p>
          <a:p>
            <a:r>
              <a:rPr lang="en-GB" b="1" baseline="0" dirty="0" smtClean="0"/>
              <a:t>“T</a:t>
            </a:r>
            <a:r>
              <a:rPr lang="en-GB" b="0" baseline="0" dirty="0" smtClean="0"/>
              <a:t>ypical” phone, around 1.2 GHz, dual-core, 1 GB RAM</a:t>
            </a:r>
          </a:p>
          <a:p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85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2586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baseline="0" dirty="0" smtClean="0"/>
              <a:t>The dynamics have changed</a:t>
            </a:r>
          </a:p>
          <a:p>
            <a:r>
              <a:rPr lang="en-GB" b="0" baseline="0" dirty="0" smtClean="0"/>
              <a:t>You have the power</a:t>
            </a:r>
          </a:p>
          <a:p>
            <a:r>
              <a:rPr lang="en-GB" b="0" baseline="0" dirty="0" smtClean="0"/>
              <a:t>You have the libraries</a:t>
            </a:r>
          </a:p>
          <a:p>
            <a:r>
              <a:rPr lang="en-GB" b="0" baseline="0" dirty="0" smtClean="0"/>
              <a:t>The trade-offs of yesteryear no longer hold</a:t>
            </a:r>
          </a:p>
          <a:p>
            <a:endParaRPr lang="en-GB" b="0" baseline="0" dirty="0" smtClean="0"/>
          </a:p>
          <a:p>
            <a:r>
              <a:rPr lang="en-GB" b="0" baseline="0" dirty="0" smtClean="0"/>
              <a:t>Look for visual data acquisition </a:t>
            </a:r>
          </a:p>
          <a:p>
            <a:r>
              <a:rPr lang="en-GB" b="0" baseline="0" dirty="0" smtClean="0"/>
              <a:t>(automate or assist – even at 80% your uses will still love you)</a:t>
            </a:r>
          </a:p>
          <a:p>
            <a:endParaRPr lang="en-GB" b="0" baseline="0" dirty="0" smtClean="0"/>
          </a:p>
          <a:p>
            <a:pPr marL="171450" indent="-171450">
              <a:buFont typeface="Arial"/>
              <a:buChar char="•"/>
            </a:pPr>
            <a:r>
              <a:rPr lang="en-GB" b="0" baseline="0" dirty="0" smtClean="0"/>
              <a:t>Disruptive</a:t>
            </a:r>
          </a:p>
          <a:p>
            <a:pPr marL="171450" indent="-171450">
              <a:buFont typeface="Arial"/>
              <a:buChar char="•"/>
            </a:pPr>
            <a:r>
              <a:rPr lang="en-GB" b="0" baseline="0" dirty="0" smtClean="0"/>
              <a:t>Fun </a:t>
            </a:r>
          </a:p>
          <a:p>
            <a:pPr marL="171450" indent="-171450">
              <a:buFont typeface="Arial"/>
              <a:buChar char="•"/>
            </a:pPr>
            <a:r>
              <a:rPr lang="en-GB" b="0" baseline="0" dirty="0" smtClean="0"/>
              <a:t>You can do it too</a:t>
            </a:r>
          </a:p>
          <a:p>
            <a:endParaRPr lang="en-GB" b="0" baseline="0" dirty="0" smtClean="0"/>
          </a:p>
          <a:p>
            <a:endParaRPr lang="en-GB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47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Edmund</a:t>
            </a:r>
            <a:r>
              <a:rPr lang="en-GB" b="1" baseline="0" dirty="0" smtClean="0"/>
              <a:t> Edward </a:t>
            </a:r>
            <a:r>
              <a:rPr lang="en-GB" b="1" dirty="0" smtClean="0"/>
              <a:t>Fournier </a:t>
            </a:r>
            <a:r>
              <a:rPr lang="en-GB" b="1" dirty="0" err="1" smtClean="0"/>
              <a:t>d’Albe</a:t>
            </a:r>
            <a:endParaRPr lang="en-GB" b="1" dirty="0" smtClean="0"/>
          </a:p>
          <a:p>
            <a:r>
              <a:rPr lang="en-GB" dirty="0" smtClean="0"/>
              <a:t>1914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100 </a:t>
            </a:r>
            <a:r>
              <a:rPr lang="en-GB" dirty="0" smtClean="0"/>
              <a:t>years ago this year.</a:t>
            </a:r>
          </a:p>
          <a:p>
            <a:r>
              <a:rPr lang="en-GB" dirty="0" smtClean="0"/>
              <a:t>Text to sound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9883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Entrepreneurs get in touch</a:t>
            </a:r>
          </a:p>
          <a:p>
            <a:endParaRPr lang="en-GB" dirty="0" smtClean="0"/>
          </a:p>
          <a:p>
            <a:r>
              <a:rPr lang="en-GB" dirty="0" smtClean="0"/>
              <a:t>I will tweet</a:t>
            </a:r>
            <a:r>
              <a:rPr lang="en-GB" baseline="0" dirty="0" smtClean="0"/>
              <a:t> the slide URL if you are lazy (or just OCR the slide!)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114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1920: </a:t>
            </a:r>
            <a:r>
              <a:rPr lang="en-GB" baseline="0" dirty="0" smtClean="0"/>
              <a:t> </a:t>
            </a:r>
            <a:r>
              <a:rPr lang="en-GB" dirty="0" smtClean="0"/>
              <a:t>Developed to </a:t>
            </a:r>
            <a:r>
              <a:rPr lang="en-GB" b="1" dirty="0" smtClean="0"/>
              <a:t>25 words per minute </a:t>
            </a:r>
            <a:r>
              <a:rPr lang="en-GB" dirty="0" smtClean="0"/>
              <a:t>for advanced “readers”</a:t>
            </a:r>
          </a:p>
          <a:p>
            <a:endParaRPr lang="en-GB" dirty="0" smtClean="0"/>
          </a:p>
          <a:p>
            <a:r>
              <a:rPr lang="en-GB" b="1" dirty="0" smtClean="0"/>
              <a:t>61 years</a:t>
            </a:r>
            <a:r>
              <a:rPr lang="en-GB" b="1" baseline="0" dirty="0" smtClean="0"/>
              <a:t> after Fournier </a:t>
            </a:r>
            <a:r>
              <a:rPr lang="en-GB" b="1" baseline="0" dirty="0" err="1" smtClean="0"/>
              <a:t>d’Albe</a:t>
            </a:r>
            <a:r>
              <a:rPr lang="en-GB" dirty="0" smtClean="0"/>
              <a:t>, in </a:t>
            </a:r>
            <a:r>
              <a:rPr lang="en-GB" b="1" dirty="0" smtClean="0"/>
              <a:t>1975</a:t>
            </a:r>
            <a:r>
              <a:rPr lang="en-GB" dirty="0" smtClean="0"/>
              <a:t>, Ray </a:t>
            </a:r>
            <a:r>
              <a:rPr lang="en-GB" dirty="0" err="1" smtClean="0"/>
              <a:t>Kurzweil</a:t>
            </a:r>
            <a:r>
              <a:rPr lang="en-GB" baseline="0" dirty="0" smtClean="0"/>
              <a:t> produced the first </a:t>
            </a:r>
            <a:r>
              <a:rPr lang="en-GB" b="1" baseline="0" dirty="0" smtClean="0"/>
              <a:t>text-to-speech </a:t>
            </a:r>
            <a:r>
              <a:rPr lang="en-GB" baseline="0" dirty="0" smtClean="0"/>
              <a:t>system.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3076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Emanuel Goldberg</a:t>
            </a:r>
            <a:r>
              <a:rPr lang="en-GB" dirty="0" smtClean="0"/>
              <a:t>, 1925</a:t>
            </a:r>
          </a:p>
          <a:p>
            <a:r>
              <a:rPr lang="en-GB" dirty="0" smtClean="0"/>
              <a:t>Working with microfilm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 smtClean="0"/>
              <a:t>“To</a:t>
            </a:r>
            <a:r>
              <a:rPr lang="en-GB" b="1" baseline="0" dirty="0" smtClean="0"/>
              <a:t> have a all the worlds books in your vest pocket”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---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born</a:t>
            </a:r>
            <a:r>
              <a:rPr lang="en-GB" baseline="0" dirty="0" smtClean="0"/>
              <a:t> in Russia 1881, moved to Germany</a:t>
            </a:r>
            <a:endParaRPr lang="en-GB" dirty="0" smtClean="0"/>
          </a:p>
          <a:p>
            <a:endParaRPr lang="en-GB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0" baseline="0" dirty="0" smtClean="0"/>
              <a:t>(the proto-Jobs, proto-Amazon Kindle)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First director of ICA (</a:t>
            </a:r>
            <a:r>
              <a:rPr lang="en-GB" dirty="0" err="1" smtClean="0"/>
              <a:t>Internationaler</a:t>
            </a:r>
            <a:r>
              <a:rPr lang="en-GB" dirty="0" smtClean="0"/>
              <a:t> Camera </a:t>
            </a:r>
            <a:r>
              <a:rPr lang="en-GB" dirty="0" err="1" smtClean="0"/>
              <a:t>Aktiengesellschaft</a:t>
            </a:r>
            <a:r>
              <a:rPr lang="en-GB" dirty="0" smtClean="0"/>
              <a:t>)</a:t>
            </a:r>
            <a:r>
              <a:rPr lang="en-GB" baseline="0" dirty="0" smtClean="0"/>
              <a:t>, the later </a:t>
            </a:r>
            <a:r>
              <a:rPr lang="en-GB" dirty="0" smtClean="0"/>
              <a:t>Zeiss Icon</a:t>
            </a:r>
          </a:p>
          <a:p>
            <a:r>
              <a:rPr lang="en-GB" dirty="0" smtClean="0"/>
              <a:t>Invented microfilm</a:t>
            </a:r>
            <a:r>
              <a:rPr lang="en-GB" baseline="0" dirty="0" smtClean="0"/>
              <a:t>, Paris congress 1925 (souvenir 100 years since the beginning of photography, </a:t>
            </a:r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Nicéphore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Niépce</a:t>
            </a:r>
            <a:r>
              <a:rPr lang="en-GB" baseline="0" dirty="0" smtClean="0"/>
              <a:t>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baseline="0" dirty="0" smtClean="0"/>
              <a:t>1 page = 0,01 mm^2  on film</a:t>
            </a:r>
          </a:p>
          <a:p>
            <a:endParaRPr lang="en-GB" b="1" baseline="0" dirty="0" smtClean="0"/>
          </a:p>
          <a:p>
            <a:endParaRPr lang="en-GB" b="1" baseline="0" dirty="0" smtClean="0"/>
          </a:p>
          <a:p>
            <a:endParaRPr lang="en-GB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A4AAB3-12B9-C540-A41F-6DD2DD9FB020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7677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03/06/14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03/06/14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03/06/14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03/06/14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03/06/14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03/06/14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03/06/14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03/06/14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03/06/14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03/06/14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03/06/14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03/06/14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7" r:id="rId2"/>
    <p:sldLayoutId id="2147493458" r:id="rId3"/>
    <p:sldLayoutId id="2147493459" r:id="rId4"/>
    <p:sldLayoutId id="2147493460" r:id="rId5"/>
    <p:sldLayoutId id="2147493461" r:id="rId6"/>
    <p:sldLayoutId id="2147493462" r:id="rId7"/>
    <p:sldLayoutId id="2147493463" r:id="rId8"/>
    <p:sldLayoutId id="2147493464" r:id="rId9"/>
    <p:sldLayoutId id="2147493465" r:id="rId10"/>
    <p:sldLayoutId id="214749346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microsoft.com/office/2007/relationships/hdphoto" Target="../media/hdphoto2.wdp"/><Relationship Id="rId5" Type="http://schemas.openxmlformats.org/officeDocument/2006/relationships/image" Target="../media/image17.jpg"/><Relationship Id="rId6" Type="http://schemas.openxmlformats.org/officeDocument/2006/relationships/image" Target="../media/image18.jpeg"/><Relationship Id="rId7" Type="http://schemas.microsoft.com/office/2007/relationships/hdphoto" Target="../media/hdphoto3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://patft.uspto.gov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microsoft.com/office/2007/relationships/hdphoto" Target="../media/hdphoto4.wdp"/><Relationship Id="rId5" Type="http://schemas.openxmlformats.org/officeDocument/2006/relationships/image" Target="../media/image24.png"/><Relationship Id="rId6" Type="http://schemas.microsoft.com/office/2007/relationships/hdphoto" Target="../media/hdphoto5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6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9.jpeg"/><Relationship Id="rId5" Type="http://schemas.microsoft.com/office/2007/relationships/hdphoto" Target="../media/hdphoto7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34.jpg"/><Relationship Id="rId6" Type="http://schemas.openxmlformats.org/officeDocument/2006/relationships/image" Target="../media/image35.jpg"/><Relationship Id="rId7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9.jpeg"/><Relationship Id="rId5" Type="http://schemas.microsoft.com/office/2007/relationships/hdphoto" Target="../media/hdphoto7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jpeg"/><Relationship Id="rId5" Type="http://schemas.microsoft.com/office/2007/relationships/hdphoto" Target="../media/hdphoto8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6.wdp"/><Relationship Id="rId5" Type="http://schemas.openxmlformats.org/officeDocument/2006/relationships/hyperlink" Target="http://code.google.com/p/tesseract-ocr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4" Type="http://schemas.openxmlformats.org/officeDocument/2006/relationships/image" Target="../media/image41.jp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jp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microsoft.com/office/2007/relationships/hdphoto" Target="../media/hdphoto9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microsoft.com/office/2007/relationships/hdphoto" Target="../media/hdphoto11.wdp"/><Relationship Id="rId5" Type="http://schemas.microsoft.com/office/2007/relationships/hdphoto" Target="../media/hdphoto12.wdp"/><Relationship Id="rId6" Type="http://schemas.microsoft.com/office/2007/relationships/hdphoto" Target="../media/hdphoto13.wdp"/><Relationship Id="rId7" Type="http://schemas.microsoft.com/office/2007/relationships/hdphoto" Target="../media/hdphoto14.wdp"/><Relationship Id="rId8" Type="http://schemas.microsoft.com/office/2007/relationships/hdphoto" Target="../media/hdphoto15.wdp"/><Relationship Id="rId9" Type="http://schemas.microsoft.com/office/2007/relationships/hdphoto" Target="../media/hdphoto16.wdp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0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4" Type="http://schemas.openxmlformats.org/officeDocument/2006/relationships/image" Target="../media/image56.jpg"/><Relationship Id="rId5" Type="http://schemas.openxmlformats.org/officeDocument/2006/relationships/image" Target="../media/image57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microsoft.com/office/2007/relationships/hdphoto" Target="../media/hdphoto16.wdp"/><Relationship Id="rId5" Type="http://schemas.microsoft.com/office/2007/relationships/hdphoto" Target="../media/hdphoto17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4" Type="http://schemas.openxmlformats.org/officeDocument/2006/relationships/image" Target="../media/image59.png"/><Relationship Id="rId5" Type="http://schemas.openxmlformats.org/officeDocument/2006/relationships/image" Target="../media/image60.jpg"/><Relationship Id="rId6" Type="http://schemas.openxmlformats.org/officeDocument/2006/relationships/image" Target="../media/image61.png"/><Relationship Id="rId7" Type="http://schemas.microsoft.com/office/2007/relationships/hdphoto" Target="../media/hdphoto18.wdp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4" Type="http://schemas.openxmlformats.org/officeDocument/2006/relationships/image" Target="../media/image50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4" Type="http://schemas.openxmlformats.org/officeDocument/2006/relationships/image" Target="../media/image62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jpeg"/><Relationship Id="rId5" Type="http://schemas.openxmlformats.org/officeDocument/2006/relationships/image" Target="../media/image7.jp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3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4.jp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5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7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8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69.ti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0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"/><Relationship Id="rId4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1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4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jpeg"/><Relationship Id="rId5" Type="http://schemas.openxmlformats.org/officeDocument/2006/relationships/image" Target="../media/image7.jp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5" Type="http://schemas.openxmlformats.org/officeDocument/2006/relationships/image" Target="../media/image12.emf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967 reykjavik scope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250430" cy="6937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4359"/>
            <a:ext cx="7772400" cy="1470025"/>
          </a:xfrm>
        </p:spPr>
        <p:txBody>
          <a:bodyPr>
            <a:noAutofit/>
          </a:bodyPr>
          <a:lstStyle/>
          <a:p>
            <a:r>
              <a:rPr lang="en-GB" sz="5400" dirty="0" smtClean="0"/>
              <a:t>Making the Computer See</a:t>
            </a:r>
            <a:br>
              <a:rPr lang="en-GB" sz="5400" dirty="0" smtClean="0"/>
            </a:br>
            <a:endParaRPr lang="en-GB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52462" y="1461913"/>
            <a:ext cx="7316644" cy="1752600"/>
          </a:xfrm>
        </p:spPr>
        <p:txBody>
          <a:bodyPr>
            <a:normAutofit/>
          </a:bodyPr>
          <a:lstStyle/>
          <a:p>
            <a:r>
              <a:rPr lang="en-GB" dirty="0"/>
              <a:t>Computer Vision For Everyday </a:t>
            </a:r>
            <a:r>
              <a:rPr lang="en-GB" dirty="0" smtClean="0"/>
              <a:t>Applications</a:t>
            </a:r>
          </a:p>
          <a:p>
            <a:r>
              <a:rPr lang="en-GB" sz="2200" dirty="0" smtClean="0"/>
              <a:t>Martin Jul</a:t>
            </a:r>
          </a:p>
          <a:p>
            <a:r>
              <a:rPr lang="en-GB" sz="2200" dirty="0" smtClean="0"/>
              <a:t>NDC Oslo, June 5</a:t>
            </a:r>
            <a:r>
              <a:rPr lang="en-GB" sz="2200" baseline="30000" dirty="0" smtClean="0"/>
              <a:t>th</a:t>
            </a:r>
            <a:r>
              <a:rPr lang="en-GB" sz="2200" dirty="0" smtClean="0"/>
              <a:t>, 2014 </a:t>
            </a:r>
            <a:endParaRPr lang="en-GB" sz="22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718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0888">
            <a:off x="3842541" y="440407"/>
            <a:ext cx="4675757" cy="60876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pic>
      <p:sp>
        <p:nvSpPr>
          <p:cNvPr id="7" name="TextBox 6"/>
          <p:cNvSpPr txBox="1"/>
          <p:nvPr/>
        </p:nvSpPr>
        <p:spPr>
          <a:xfrm>
            <a:off x="488363" y="6461650"/>
            <a:ext cx="56920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i="1" dirty="0"/>
              <a:t>Source: http://</a:t>
            </a:r>
            <a:r>
              <a:rPr lang="en-GB" sz="1200" i="1" dirty="0" err="1"/>
              <a:t>babel.hathitrust.org</a:t>
            </a:r>
            <a:r>
              <a:rPr lang="en-GB" sz="1200" i="1" dirty="0"/>
              <a:t>/</a:t>
            </a:r>
            <a:r>
              <a:rPr lang="en-GB" sz="1200" i="1" dirty="0" err="1"/>
              <a:t>cgi</a:t>
            </a:r>
            <a:r>
              <a:rPr lang="en-GB" sz="1200" i="1" dirty="0"/>
              <a:t>/</a:t>
            </a:r>
            <a:r>
              <a:rPr lang="en-GB" sz="1200" i="1" dirty="0" err="1"/>
              <a:t>pt?id</a:t>
            </a:r>
            <a:r>
              <a:rPr lang="en-GB" sz="1200" i="1" dirty="0"/>
              <a:t>=mdp.39015024546411;view=1up;seq=543</a:t>
            </a:r>
          </a:p>
        </p:txBody>
      </p:sp>
      <p:sp>
        <p:nvSpPr>
          <p:cNvPr id="8" name="Rectangle 7"/>
          <p:cNvSpPr/>
          <p:nvPr/>
        </p:nvSpPr>
        <p:spPr>
          <a:xfrm>
            <a:off x="260037" y="4208333"/>
            <a:ext cx="28048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i="1" dirty="0"/>
              <a:t>https://</a:t>
            </a:r>
            <a:r>
              <a:rPr lang="en-GB" sz="1200" i="1" dirty="0" err="1"/>
              <a:t>en.wikipedia.org</a:t>
            </a:r>
            <a:r>
              <a:rPr lang="en-GB" sz="1200" i="1" dirty="0"/>
              <a:t>/wiki/</a:t>
            </a:r>
            <a:r>
              <a:rPr lang="en-GB" sz="1200" i="1" dirty="0" err="1"/>
              <a:t>Optophone</a:t>
            </a:r>
            <a:endParaRPr lang="en-GB" sz="1200" i="1" dirty="0"/>
          </a:p>
        </p:txBody>
      </p:sp>
      <p:pic>
        <p:nvPicPr>
          <p:cNvPr id="9" name="Picture 8" descr="Optophone_in_detai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37" y="1451046"/>
            <a:ext cx="3692730" cy="2601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 smtClean="0"/>
              <a:t>     1920s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2320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Mikrataufnahme nach Goldberg Paris 1925.tiff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038" r="36871" b="4913"/>
          <a:stretch/>
        </p:blipFill>
        <p:spPr>
          <a:xfrm rot="215547">
            <a:off x="6220674" y="1264228"/>
            <a:ext cx="2628792" cy="50248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1920s</a:t>
            </a:r>
            <a:endParaRPr lang="en-GB" dirty="0"/>
          </a:p>
        </p:txBody>
      </p:sp>
      <p:pic>
        <p:nvPicPr>
          <p:cNvPr id="2" name="Picture 1" descr="GOLDBERG-PLATE-2 zeisshistoricalsociety dot or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4" y="2045489"/>
            <a:ext cx="3266905" cy="4321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91684" y="6366514"/>
            <a:ext cx="52096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smtClean="0"/>
              <a:t>Emanuel Goldberg (1881-1970), photo from 1907, </a:t>
            </a:r>
          </a:p>
          <a:p>
            <a:r>
              <a:rPr lang="en-GB" sz="1200" dirty="0" smtClean="0"/>
              <a:t>http</a:t>
            </a:r>
            <a:r>
              <a:rPr lang="en-GB" sz="1200" dirty="0"/>
              <a:t>://</a:t>
            </a:r>
            <a:r>
              <a:rPr lang="en-GB" sz="1200" dirty="0" err="1"/>
              <a:t>zeisshistoricasociety.org</a:t>
            </a:r>
            <a:r>
              <a:rPr lang="en-GB" sz="1200" dirty="0"/>
              <a:t>/</a:t>
            </a:r>
            <a:r>
              <a:rPr lang="en-GB" sz="1200" dirty="0" err="1"/>
              <a:t>emanuel-goldberg</a:t>
            </a:r>
            <a:r>
              <a:rPr lang="en-GB" sz="1200" dirty="0"/>
              <a:t>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25913" y="1540917"/>
            <a:ext cx="3980106" cy="1646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7616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66" y="5377576"/>
            <a:ext cx="2467634" cy="7417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28190" y="6442501"/>
            <a:ext cx="37426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200" i="1" dirty="0" smtClean="0"/>
              <a:t>Patent info: </a:t>
            </a:r>
            <a:r>
              <a:rPr lang="en-GB" sz="1200" i="1" dirty="0" smtClean="0">
                <a:hlinkClick r:id="rId4"/>
              </a:rPr>
              <a:t>http</a:t>
            </a:r>
            <a:r>
              <a:rPr lang="en-GB" sz="1200" i="1" dirty="0">
                <a:hlinkClick r:id="rId4"/>
              </a:rPr>
              <a:t>://</a:t>
            </a:r>
            <a:r>
              <a:rPr lang="en-GB" sz="1200" i="1" dirty="0" smtClean="0">
                <a:hlinkClick r:id="rId4"/>
              </a:rPr>
              <a:t>patft.uspto.gov</a:t>
            </a:r>
            <a:r>
              <a:rPr lang="en-GB" sz="1200" i="1" dirty="0" smtClean="0"/>
              <a:t>  patent 1 838 389</a:t>
            </a:r>
            <a:endParaRPr lang="en-GB" sz="1200" i="1" dirty="0"/>
          </a:p>
        </p:txBody>
      </p:sp>
      <p:pic>
        <p:nvPicPr>
          <p:cNvPr id="6" name="Picture 5" descr="USPTO 1838389 Goldberg OCR Statistical Machine Patent 1928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2" t="10022" r="11005" b="6059"/>
          <a:stretch/>
        </p:blipFill>
        <p:spPr>
          <a:xfrm rot="193084">
            <a:off x="5153993" y="1321815"/>
            <a:ext cx="3684696" cy="4811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Projektbericht_Statistische_Maschine_Gurevich_Heuer_Turkiewicz.pd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" t="68662" r="19644" b="6058"/>
          <a:stretch/>
        </p:blipFill>
        <p:spPr>
          <a:xfrm>
            <a:off x="329451" y="3874331"/>
            <a:ext cx="3469417" cy="1733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139396" y="6119335"/>
            <a:ext cx="45381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i="1" dirty="0" smtClean="0"/>
              <a:t>Demonstration model built by HAW Hamburg students:</a:t>
            </a:r>
          </a:p>
          <a:p>
            <a:r>
              <a:rPr lang="en-GB" sz="1200" i="1" dirty="0" smtClean="0"/>
              <a:t>http</a:t>
            </a:r>
            <a:r>
              <a:rPr lang="en-GB" sz="1200" i="1" dirty="0"/>
              <a:t>://</a:t>
            </a:r>
            <a:r>
              <a:rPr lang="en-GB" sz="1200" i="1" dirty="0" err="1"/>
              <a:t>www.searchstudies.org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tl_files</a:t>
            </a:r>
            <a:r>
              <a:rPr lang="en-GB" sz="1200" i="1" dirty="0" smtClean="0"/>
              <a:t>/ADSDS/Projektbericht_Statistische_Maschine_Gurevich_Heuer_Turkiewicz.pdf</a:t>
            </a:r>
            <a:endParaRPr lang="en-GB" sz="1200" i="1" dirty="0"/>
          </a:p>
        </p:txBody>
      </p:sp>
      <p:pic>
        <p:nvPicPr>
          <p:cNvPr id="13" name="Picture 12" descr="Projektbericht_Statistische_Maschine_Gurevich_Heuer_Turkiewicz.pdf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t="4517" r="6541" b="50311"/>
          <a:stretch/>
        </p:blipFill>
        <p:spPr>
          <a:xfrm>
            <a:off x="329451" y="688991"/>
            <a:ext cx="4181885" cy="30979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1920s – 1930s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464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rst day cover 1960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117" b="99222" l="1375" r="98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3619">
            <a:off x="80535" y="847507"/>
            <a:ext cx="5531149" cy="3553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1960s</a:t>
            </a:r>
            <a:endParaRPr lang="en-GB" dirty="0"/>
          </a:p>
        </p:txBody>
      </p:sp>
      <p:pic>
        <p:nvPicPr>
          <p:cNvPr id="7" name="Picture 6" descr="6265-fdc-kuvert-brugt-som-alm-brev.jpg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3110" b="82927" l="6889" r="93778">
                        <a14:foregroundMark x1="12000" y1="59146" x2="35111" y2="58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60" t="10647" r="4462" b="11514"/>
          <a:stretch/>
        </p:blipFill>
        <p:spPr>
          <a:xfrm>
            <a:off x="3840500" y="3732412"/>
            <a:ext cx="5197463" cy="3277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8181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1970s</a:t>
            </a:r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1129251" y="5939832"/>
            <a:ext cx="5765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 smtClean="0"/>
              <a:t>January 1977 – </a:t>
            </a:r>
            <a:r>
              <a:rPr lang="en-GB" sz="1000" i="1" dirty="0" err="1" smtClean="0"/>
              <a:t>Kurzweil</a:t>
            </a:r>
            <a:r>
              <a:rPr lang="en-GB" sz="1000" i="1" dirty="0" smtClean="0"/>
              <a:t> unveils the Reading Machine at Iowa Commission for the Blind</a:t>
            </a:r>
          </a:p>
          <a:p>
            <a:r>
              <a:rPr lang="en-GB" sz="1000" i="1" dirty="0" smtClean="0"/>
              <a:t>http</a:t>
            </a:r>
            <a:r>
              <a:rPr lang="en-GB" sz="1000" i="1" dirty="0"/>
              <a:t>://</a:t>
            </a:r>
            <a:r>
              <a:rPr lang="en-GB" sz="1000" i="1" dirty="0" err="1"/>
              <a:t>www.iowablindhistory.org</a:t>
            </a:r>
            <a:r>
              <a:rPr lang="en-GB" sz="1000" i="1" dirty="0"/>
              <a:t>/</a:t>
            </a:r>
            <a:r>
              <a:rPr lang="en-GB" sz="1000" i="1" dirty="0" err="1"/>
              <a:t>blindhistory</a:t>
            </a:r>
            <a:r>
              <a:rPr lang="en-GB" sz="1000" i="1" dirty="0"/>
              <a:t>/tools-and-technology-optical-character-recognition-scanners</a:t>
            </a:r>
          </a:p>
        </p:txBody>
      </p:sp>
      <p:pic>
        <p:nvPicPr>
          <p:cNvPr id="4" name="Picture 3" descr="Kurzweil_Reading_Machi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251" y="1869139"/>
            <a:ext cx="4433798" cy="3672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962977" y="2487156"/>
            <a:ext cx="316937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/>
              <a:t>Kurzweil</a:t>
            </a:r>
            <a:r>
              <a:rPr lang="en-GB" b="1" dirty="0" smtClean="0"/>
              <a:t> Reading Machine </a:t>
            </a:r>
          </a:p>
          <a:p>
            <a:r>
              <a:rPr lang="en-GB" b="1" dirty="0" smtClean="0"/>
              <a:t>(1976)</a:t>
            </a:r>
          </a:p>
          <a:p>
            <a:r>
              <a:rPr lang="en-GB" dirty="0" smtClean="0"/>
              <a:t>64 KB RAM</a:t>
            </a:r>
          </a:p>
          <a:p>
            <a:r>
              <a:rPr lang="en-GB" dirty="0" smtClean="0"/>
              <a:t>¼ MHz CPU</a:t>
            </a:r>
          </a:p>
          <a:p>
            <a:r>
              <a:rPr lang="en-GB" dirty="0" smtClean="0"/>
              <a:t>Flatbed CCD Scanner</a:t>
            </a:r>
          </a:p>
          <a:p>
            <a:r>
              <a:rPr lang="en-GB" dirty="0" smtClean="0"/>
              <a:t>Software: </a:t>
            </a:r>
          </a:p>
          <a:p>
            <a:pPr marL="285750" indent="-285750">
              <a:buFont typeface="Arial"/>
              <a:buChar char="•"/>
            </a:pPr>
            <a:r>
              <a:rPr lang="en-GB" dirty="0" err="1" smtClean="0"/>
              <a:t>Omnifont</a:t>
            </a:r>
            <a:r>
              <a:rPr lang="en-GB" dirty="0" smtClean="0"/>
              <a:t> OCR</a:t>
            </a:r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Text-to-speech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r>
              <a:rPr lang="en-GB" u="sng" dirty="0" smtClean="0"/>
              <a:t>Price in today’s money:</a:t>
            </a:r>
          </a:p>
          <a:p>
            <a:r>
              <a:rPr lang="en-GB" dirty="0" smtClean="0"/>
              <a:t>195,900 USD (2014 at CPI infl.)</a:t>
            </a:r>
          </a:p>
          <a:p>
            <a:r>
              <a:rPr lang="en-GB" dirty="0" smtClean="0"/>
              <a:t>1.16 million NOK</a:t>
            </a:r>
          </a:p>
        </p:txBody>
      </p:sp>
    </p:spTree>
    <p:extLst>
      <p:ext uri="{BB962C8B-B14F-4D97-AF65-F5344CB8AC3E}">
        <p14:creationId xmlns:p14="http://schemas.microsoft.com/office/powerpoint/2010/main" val="1372069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1980s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358262" y="5055746"/>
            <a:ext cx="576514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 smtClean="0"/>
              <a:t>1987 - HP introduces the desktop scanner, </a:t>
            </a:r>
            <a:r>
              <a:rPr lang="en-GB" sz="1000" i="1" dirty="0" err="1" smtClean="0"/>
              <a:t>ScanJet</a:t>
            </a:r>
            <a:endParaRPr lang="en-GB" sz="1000" i="1" dirty="0" smtClean="0"/>
          </a:p>
          <a:p>
            <a:r>
              <a:rPr lang="en-GB" sz="1000" i="1" dirty="0"/>
              <a:t>http://</a:t>
            </a:r>
            <a:r>
              <a:rPr lang="en-GB" sz="1000" i="1" dirty="0" err="1"/>
              <a:t>www.hpmuseum.net</a:t>
            </a:r>
            <a:r>
              <a:rPr lang="en-GB" sz="1000" i="1" dirty="0"/>
              <a:t>/</a:t>
            </a:r>
            <a:r>
              <a:rPr lang="en-GB" sz="1000" i="1" dirty="0" err="1"/>
              <a:t>display_item.php?hw</a:t>
            </a:r>
            <a:r>
              <a:rPr lang="en-GB" sz="1000" i="1" dirty="0"/>
              <a:t>=295</a:t>
            </a:r>
          </a:p>
        </p:txBody>
      </p:sp>
      <p:pic>
        <p:nvPicPr>
          <p:cNvPr id="5" name="Picture 4" descr="HP ScanJet introduced 1987 - open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2" b="97975" l="3071" r="978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52" y="939862"/>
            <a:ext cx="3152419" cy="3741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93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Optical Character Recognition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OCR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9031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Reading Text From Images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60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106249" y="2746746"/>
            <a:ext cx="3938974" cy="95410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400" dirty="0" smtClean="0">
                <a:latin typeface="Courier"/>
                <a:cs typeface="Courier"/>
              </a:rPr>
              <a:t>SUNDAY</a:t>
            </a:r>
          </a:p>
          <a:p>
            <a:endParaRPr lang="en-GB" sz="1400" dirty="0">
              <a:latin typeface="Courier"/>
              <a:cs typeface="Courier"/>
            </a:endParaRPr>
          </a:p>
          <a:p>
            <a:r>
              <a:rPr lang="en-GB" sz="1400" dirty="0" smtClean="0">
                <a:latin typeface="Courier"/>
                <a:cs typeface="Courier"/>
              </a:rPr>
              <a:t>Bug is going to accept Michael’s offer.</a:t>
            </a:r>
            <a:endParaRPr lang="en-GB" sz="14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54038" y="6611779"/>
            <a:ext cx="46899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i="1" dirty="0" smtClean="0"/>
              <a:t>Illustration: Douglas </a:t>
            </a:r>
            <a:r>
              <a:rPr lang="en-GB" sz="1000" i="1" dirty="0" err="1" smtClean="0"/>
              <a:t>Coupland</a:t>
            </a:r>
            <a:r>
              <a:rPr lang="en-GB" sz="1000" i="1" dirty="0" smtClean="0"/>
              <a:t>, “</a:t>
            </a:r>
            <a:r>
              <a:rPr lang="en-GB" sz="1000" i="1" dirty="0" err="1" smtClean="0"/>
              <a:t>Microserfs</a:t>
            </a:r>
            <a:r>
              <a:rPr lang="en-GB" sz="1000" i="1" dirty="0" smtClean="0"/>
              <a:t>”,Harper Collins, New York, NY, USA,  1995</a:t>
            </a:r>
            <a:endParaRPr lang="en-GB" sz="1000" i="1" dirty="0"/>
          </a:p>
        </p:txBody>
      </p:sp>
      <p:sp>
        <p:nvSpPr>
          <p:cNvPr id="7" name="Right Arrow 6"/>
          <p:cNvSpPr/>
          <p:nvPr/>
        </p:nvSpPr>
        <p:spPr>
          <a:xfrm>
            <a:off x="4006456" y="301802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967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is the Page?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581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3430653" y="2271889"/>
            <a:ext cx="2282694" cy="3272803"/>
          </a:xfrm>
          <a:prstGeom prst="rect">
            <a:avLst/>
          </a:prstGeom>
          <a:noFill/>
          <a:ln w="76200" cmpd="sng">
            <a:solidFill>
              <a:srgbClr val="00FF00">
                <a:alpha val="50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011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Multiple Texts and Fonts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IMG_436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6" t="19200" r="18905" b="58765"/>
          <a:stretch/>
        </p:blipFill>
        <p:spPr>
          <a:xfrm>
            <a:off x="2753765" y="3148694"/>
            <a:ext cx="6149702" cy="3039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/>
          <p:cNvCxnSpPr/>
          <p:nvPr/>
        </p:nvCxnSpPr>
        <p:spPr>
          <a:xfrm>
            <a:off x="3297780" y="2444165"/>
            <a:ext cx="4083561" cy="9955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468331" y="3254532"/>
            <a:ext cx="1560929" cy="19183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089063" y="3234944"/>
            <a:ext cx="548695" cy="529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7407798" y="3234944"/>
            <a:ext cx="476216" cy="5291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4901327" y="4762729"/>
            <a:ext cx="965659" cy="3111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3089062" y="5159624"/>
            <a:ext cx="4794952" cy="1028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893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671522" y="1417637"/>
            <a:ext cx="7634902" cy="321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dirty="0" smtClean="0"/>
              <a:t>Human Data Processing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671521" y="5138938"/>
            <a:ext cx="7634902" cy="1445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dirty="0" smtClean="0"/>
              <a:t>Machine Data Processing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Habitual World…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54133" y="1777511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Unstructured Data</a:t>
            </a:r>
            <a:endParaRPr lang="en-GB" i="1" dirty="0"/>
          </a:p>
        </p:txBody>
      </p:sp>
      <p:sp>
        <p:nvSpPr>
          <p:cNvPr id="6" name="Magnetic Disk 5"/>
          <p:cNvSpPr/>
          <p:nvPr/>
        </p:nvSpPr>
        <p:spPr>
          <a:xfrm>
            <a:off x="4097397" y="5405153"/>
            <a:ext cx="822960" cy="8229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GB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93" y="1954433"/>
            <a:ext cx="2052804" cy="138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 descr="wine_mf-2011_375x5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862" y="1809614"/>
            <a:ext cx="1522113" cy="2029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5334002" y="4793222"/>
            <a:ext cx="2641600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i="1" dirty="0" smtClean="0"/>
              <a:t>Producer</a:t>
            </a:r>
            <a:r>
              <a:rPr lang="en-GB" dirty="0" smtClean="0"/>
              <a:t>:	MF</a:t>
            </a:r>
          </a:p>
          <a:p>
            <a:r>
              <a:rPr lang="en-GB" i="1" dirty="0" smtClean="0"/>
              <a:t>Wine</a:t>
            </a:r>
            <a:r>
              <a:rPr lang="en-GB" dirty="0" smtClean="0"/>
              <a:t>:	Pinot Noir</a:t>
            </a:r>
          </a:p>
          <a:p>
            <a:r>
              <a:rPr lang="en-GB" dirty="0" smtClean="0"/>
              <a:t>		North Coast</a:t>
            </a:r>
          </a:p>
          <a:p>
            <a:r>
              <a:rPr lang="en-GB" i="1" dirty="0" smtClean="0"/>
              <a:t>Vintage</a:t>
            </a:r>
            <a:r>
              <a:rPr lang="en-GB" dirty="0" smtClean="0"/>
              <a:t>: 	2011</a:t>
            </a:r>
            <a:endParaRPr lang="en-GB" dirty="0"/>
          </a:p>
        </p:txBody>
      </p:sp>
      <p:sp>
        <p:nvSpPr>
          <p:cNvPr id="27" name="Circular Arrow 26"/>
          <p:cNvSpPr/>
          <p:nvPr/>
        </p:nvSpPr>
        <p:spPr>
          <a:xfrm>
            <a:off x="1211658" y="3051244"/>
            <a:ext cx="7751688" cy="2773859"/>
          </a:xfrm>
          <a:prstGeom prst="circularArrow">
            <a:avLst>
              <a:gd name="adj1" fmla="val 4216"/>
              <a:gd name="adj2" fmla="val 331653"/>
              <a:gd name="adj3" fmla="val 1251112"/>
              <a:gd name="adj4" fmla="val 14975779"/>
              <a:gd name="adj5" fmla="val 570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8807" y="3453448"/>
            <a:ext cx="1696447" cy="1116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954133" y="5381200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Structured</a:t>
            </a:r>
          </a:p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204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White Isn’t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IMG_436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434" y="1309558"/>
            <a:ext cx="3996838" cy="5329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ight Arrow 4"/>
          <p:cNvSpPr/>
          <p:nvPr/>
        </p:nvSpPr>
        <p:spPr>
          <a:xfrm rot="2210757">
            <a:off x="1205884" y="155451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ight Arrow 8"/>
          <p:cNvSpPr/>
          <p:nvPr/>
        </p:nvSpPr>
        <p:spPr>
          <a:xfrm rot="2210757">
            <a:off x="4501629" y="4390743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135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Straight Lines Aren’t</a:t>
            </a:r>
            <a:endParaRPr lang="en-GB" dirty="0"/>
          </a:p>
        </p:txBody>
      </p:sp>
      <p:pic>
        <p:nvPicPr>
          <p:cNvPr id="3" name="Picture 2" descr="IMG_436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9" t="54111" r="29626" b="30802"/>
          <a:stretch/>
        </p:blipFill>
        <p:spPr>
          <a:xfrm>
            <a:off x="663827" y="2247695"/>
            <a:ext cx="7942292" cy="3369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457200" y="4754546"/>
            <a:ext cx="8503788" cy="181651"/>
          </a:xfrm>
          <a:prstGeom prst="rect">
            <a:avLst/>
          </a:prstGeom>
          <a:solidFill>
            <a:srgbClr val="00FF00">
              <a:alpha val="20000"/>
            </a:srgbClr>
          </a:solidFill>
          <a:ln w="952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457200" y="5018763"/>
            <a:ext cx="8503788" cy="181651"/>
          </a:xfrm>
          <a:prstGeom prst="rect">
            <a:avLst/>
          </a:prstGeom>
          <a:solidFill>
            <a:srgbClr val="00FF00">
              <a:alpha val="20000"/>
            </a:srgbClr>
          </a:solidFill>
          <a:ln w="952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473165" y="5331822"/>
            <a:ext cx="8503788" cy="181651"/>
          </a:xfrm>
          <a:prstGeom prst="rect">
            <a:avLst/>
          </a:prstGeom>
          <a:solidFill>
            <a:srgbClr val="00FF00">
              <a:alpha val="20000"/>
            </a:srgbClr>
          </a:solidFill>
          <a:ln w="9525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3072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OCR Pipeline</a:t>
            </a:r>
            <a:endParaRPr lang="en-GB" dirty="0"/>
          </a:p>
        </p:txBody>
      </p:sp>
      <p:pic>
        <p:nvPicPr>
          <p:cNvPr id="4" name="Picture 3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1787"/>
            <a:ext cx="1547856" cy="2063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2963387" y="1877416"/>
            <a:ext cx="1547856" cy="2063808"/>
            <a:chOff x="2612605" y="1875865"/>
            <a:chExt cx="1547856" cy="2063808"/>
          </a:xfrm>
        </p:grpSpPr>
        <p:pic>
          <p:nvPicPr>
            <p:cNvPr id="6" name="Picture 5" descr="IMG_436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2605" y="1875865"/>
              <a:ext cx="1547856" cy="20638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/>
            <p:cNvSpPr/>
            <p:nvPr/>
          </p:nvSpPr>
          <p:spPr>
            <a:xfrm>
              <a:off x="2963387" y="2249066"/>
              <a:ext cx="879756" cy="1250961"/>
            </a:xfrm>
            <a:prstGeom prst="rect">
              <a:avLst/>
            </a:prstGeom>
            <a:noFill/>
            <a:ln w="76200" cmpd="sng">
              <a:solidFill>
                <a:srgbClr val="00FF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 descr="IMG_436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17750" r="22227" b="22500"/>
          <a:stretch/>
        </p:blipFill>
        <p:spPr>
          <a:xfrm>
            <a:off x="5549936" y="2292751"/>
            <a:ext cx="873141" cy="123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IMG_4360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aturation sat="0"/>
                    </a14:imgEffect>
                    <a14:imgEffect>
                      <a14:brightnessContrast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17749" r="22227" b="22350"/>
          <a:stretch/>
        </p:blipFill>
        <p:spPr>
          <a:xfrm>
            <a:off x="7357002" y="2291199"/>
            <a:ext cx="873141" cy="123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90721" y="5365156"/>
            <a:ext cx="5836435" cy="938719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GB" sz="1100" dirty="0" smtClean="0">
                <a:latin typeface="Courier"/>
                <a:cs typeface="Courier"/>
              </a:rPr>
              <a:t>“That’s not the point, Abe.”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“What </a:t>
            </a:r>
            <a:r>
              <a:rPr lang="en-GB" sz="1100" i="1" dirty="0" smtClean="0">
                <a:latin typeface="Courier"/>
                <a:cs typeface="Courier"/>
              </a:rPr>
              <a:t>is</a:t>
            </a:r>
            <a:r>
              <a:rPr lang="en-GB" sz="1100" dirty="0" smtClean="0">
                <a:latin typeface="Courier"/>
                <a:cs typeface="Courier"/>
              </a:rPr>
              <a:t> the point, then?”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“One-Point-Oh,” I said.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“What?” replied Abe.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“Being One-Point-</a:t>
            </a:r>
            <a:r>
              <a:rPr lang="en-GB" sz="1100" i="1" dirty="0" smtClean="0">
                <a:latin typeface="Courier"/>
                <a:cs typeface="Courier"/>
              </a:rPr>
              <a:t>Oh</a:t>
            </a:r>
            <a:r>
              <a:rPr lang="en-GB" sz="1100" dirty="0" smtClean="0">
                <a:latin typeface="Courier"/>
                <a:cs typeface="Courier"/>
              </a:rPr>
              <a:t>. The first to do something cool or new.”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46052" y="1417638"/>
            <a:ext cx="6229563" cy="278175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283165" y="2434033"/>
            <a:ext cx="529210" cy="181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01374" y="2865091"/>
            <a:ext cx="6360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22691" y="3011339"/>
            <a:ext cx="6360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762857" y="3936290"/>
            <a:ext cx="0" cy="7957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035059" y="5834516"/>
            <a:ext cx="1388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xplosion 1 28"/>
          <p:cNvSpPr/>
          <p:nvPr/>
        </p:nvSpPr>
        <p:spPr>
          <a:xfrm>
            <a:off x="6622691" y="4732000"/>
            <a:ext cx="2064109" cy="1768831"/>
          </a:xfrm>
          <a:prstGeom prst="irregularSeal1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Magic happens here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51655" y="1417638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Preprocessing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457200" y="740094"/>
            <a:ext cx="122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Acquisition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260637" y="482905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Text output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3959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OpenCV</a:t>
            </a:r>
            <a:r>
              <a:rPr lang="en-GB" dirty="0" smtClean="0"/>
              <a:t> – Computer Vision Library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2500 </a:t>
            </a:r>
            <a:r>
              <a:rPr lang="en-GB" dirty="0"/>
              <a:t>CV Algorithms</a:t>
            </a:r>
          </a:p>
          <a:p>
            <a:r>
              <a:rPr lang="en-GB" dirty="0" smtClean="0"/>
              <a:t>BSD license</a:t>
            </a:r>
          </a:p>
          <a:p>
            <a:r>
              <a:rPr lang="en-GB" dirty="0" smtClean="0"/>
              <a:t>All main platforms</a:t>
            </a:r>
          </a:p>
          <a:p>
            <a:r>
              <a:rPr lang="en-GB" dirty="0"/>
              <a:t>CUDA, </a:t>
            </a:r>
            <a:r>
              <a:rPr lang="en-GB" dirty="0" err="1"/>
              <a:t>OpenCL</a:t>
            </a:r>
            <a:r>
              <a:rPr lang="en-GB" dirty="0"/>
              <a:t> </a:t>
            </a:r>
            <a:r>
              <a:rPr lang="en-GB" dirty="0" smtClean="0"/>
              <a:t>acceleration</a:t>
            </a:r>
            <a:endParaRPr lang="en-GB" dirty="0"/>
          </a:p>
          <a:p>
            <a:r>
              <a:rPr lang="en-GB" dirty="0" err="1" smtClean="0"/>
              <a:t>Realtime</a:t>
            </a:r>
            <a:r>
              <a:rPr lang="en-GB" dirty="0" smtClean="0"/>
              <a:t>, multi</a:t>
            </a:r>
            <a:r>
              <a:rPr lang="en-GB" dirty="0"/>
              <a:t>-core</a:t>
            </a:r>
          </a:p>
          <a:p>
            <a:endParaRPr lang="en-GB" dirty="0"/>
          </a:p>
          <a:p>
            <a:r>
              <a:rPr lang="en-GB" dirty="0" smtClean="0"/>
              <a:t>http://</a:t>
            </a:r>
            <a:r>
              <a:rPr lang="en-GB" dirty="0" err="1" smtClean="0"/>
              <a:t>opencv.org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/>
          <a:srcRect t="9275" b="9275"/>
          <a:stretch>
            <a:fillRect/>
          </a:stretch>
        </p:blipFill>
        <p:spPr>
          <a:xfrm>
            <a:off x="5158561" y="4101954"/>
            <a:ext cx="3680638" cy="2024209"/>
          </a:xfrm>
          <a:prstGeom prst="rect">
            <a:avLst/>
          </a:prstGeom>
        </p:spPr>
      </p:pic>
      <p:pic>
        <p:nvPicPr>
          <p:cNvPr id="7" name="Picture 6" descr="opencv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089" y="1841442"/>
            <a:ext cx="1041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77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Trick 1: Reduce to Size and Colours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800" dirty="0" err="1" smtClean="0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8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= cv2.cvtColor(</a:t>
            </a:r>
            <a:r>
              <a:rPr lang="en-GB" sz="18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0" name="Picture 9" descr="books 1 Input 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534" y="2510751"/>
            <a:ext cx="2948814" cy="393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357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ooks 1 Input imag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4" t="22000" r="49725" b="67374"/>
          <a:stretch/>
        </p:blipFill>
        <p:spPr>
          <a:xfrm>
            <a:off x="154886" y="3242039"/>
            <a:ext cx="2818472" cy="1096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Trick 2: Remove Noise and Details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8D0015"/>
                </a:solidFill>
                <a:latin typeface="Monaco"/>
              </a:rPr>
              <a:t># Remove high-frequency noise (e.g. letters)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median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 = cv2.medianBlur(</a:t>
            </a:r>
            <a:r>
              <a:rPr lang="en-GB" sz="16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)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'2: Median filtered'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median)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</a:t>
            </a: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1" name="Picture 10" descr="books 2 Median filter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69" y="1267124"/>
            <a:ext cx="3881532" cy="517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 descr="books 2 Median filtered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6" t="23644" r="50000" b="67623"/>
          <a:stretch/>
        </p:blipFill>
        <p:spPr>
          <a:xfrm>
            <a:off x="154885" y="4572421"/>
            <a:ext cx="5111191" cy="187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Straight Connector 3"/>
          <p:cNvCxnSpPr/>
          <p:nvPr/>
        </p:nvCxnSpPr>
        <p:spPr>
          <a:xfrm flipV="1">
            <a:off x="309769" y="2741651"/>
            <a:ext cx="5173146" cy="2695182"/>
          </a:xfrm>
          <a:prstGeom prst="line">
            <a:avLst/>
          </a:prstGeom>
          <a:ln w="127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157657" y="2615239"/>
            <a:ext cx="1639292" cy="2465335"/>
          </a:xfrm>
          <a:prstGeom prst="line">
            <a:avLst/>
          </a:prstGeom>
          <a:ln w="12700" cmpd="sng">
            <a:solidFill>
              <a:srgbClr val="00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508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Trick 3: Find Edges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8D0015"/>
                </a:solidFill>
                <a:latin typeface="Monaco"/>
              </a:rPr>
              <a:t># Remove high-frequency noise (e.g. letters)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median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cv2.medianBlur(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'2: Median filtered'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median)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edges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 = cv2.Canny(median,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10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20</a:t>
            </a:r>
            <a:r>
              <a:rPr lang="en-GB" sz="1600" dirty="0" smtClean="0">
                <a:solidFill>
                  <a:prstClr val="black"/>
                </a:solidFill>
                <a:latin typeface="Courier"/>
              </a:rPr>
              <a:t>,</a:t>
            </a:r>
          </a:p>
          <a:p>
            <a:pPr marL="0" indent="0">
              <a:buNone/>
            </a:pPr>
            <a:r>
              <a:rPr lang="en-GB" sz="16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600" dirty="0" smtClean="0">
                <a:solidFill>
                  <a:prstClr val="black"/>
                </a:solidFill>
                <a:latin typeface="Courier"/>
              </a:rPr>
              <a:t>                    </a:t>
            </a:r>
            <a:r>
              <a:rPr lang="en-GB" sz="1600" dirty="0" err="1">
                <a:solidFill>
                  <a:prstClr val="black"/>
                </a:solidFill>
                <a:latin typeface="Monaco"/>
              </a:rPr>
              <a:t>apertureSize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600" dirty="0">
                <a:solidFill>
                  <a:prstClr val="black"/>
                </a:solidFill>
                <a:latin typeface="Monaco"/>
              </a:rPr>
              <a:t>3</a:t>
            </a:r>
            <a:r>
              <a:rPr lang="en-GB" sz="1600" dirty="0">
                <a:solidFill>
                  <a:prstClr val="black"/>
                </a:solidFill>
                <a:latin typeface="Courier"/>
              </a:rPr>
              <a:t>)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'3: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edges)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7" name="Picture 16" descr="books 2 Median filtered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6" t="23644" r="50000" b="67623"/>
          <a:stretch/>
        </p:blipFill>
        <p:spPr>
          <a:xfrm>
            <a:off x="154885" y="4572421"/>
            <a:ext cx="5111191" cy="1870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books 3 Ed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342" y="1296692"/>
            <a:ext cx="3768647" cy="5024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956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4699324" y="3817980"/>
            <a:ext cx="375815" cy="411125"/>
          </a:xfrm>
          <a:prstGeom prst="rect">
            <a:avLst/>
          </a:prstGeom>
          <a:noFill/>
          <a:ln w="762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Canny Edge Detection</a:t>
            </a:r>
            <a:endParaRPr lang="en-GB" dirty="0"/>
          </a:p>
        </p:txBody>
      </p:sp>
      <p:grpSp>
        <p:nvGrpSpPr>
          <p:cNvPr id="49" name="Group 48"/>
          <p:cNvGrpSpPr/>
          <p:nvPr/>
        </p:nvGrpSpPr>
        <p:grpSpPr>
          <a:xfrm>
            <a:off x="3262197" y="2975182"/>
            <a:ext cx="2886037" cy="2054484"/>
            <a:chOff x="4528133" y="2491593"/>
            <a:chExt cx="2886037" cy="2054484"/>
          </a:xfrm>
        </p:grpSpPr>
        <p:sp>
          <p:nvSpPr>
            <p:cNvPr id="6" name="Rectangle 5"/>
            <p:cNvSpPr/>
            <p:nvPr/>
          </p:nvSpPr>
          <p:spPr>
            <a:xfrm>
              <a:off x="4897811" y="3349753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267489" y="3349753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637167" y="3349753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006845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76523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528133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97811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67489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37167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06845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6523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28133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0431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73997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643675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13353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83031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534641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897811" y="3784001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267489" y="3784001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637167" y="3784001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006845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376523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528133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46201" y="3349753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746201" y="3784001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115878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115878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122386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115878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746201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75270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897811" y="4198759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267489" y="4198759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637167" y="4198759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6006845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376523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528133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746201" y="4198759"/>
              <a:ext cx="291784" cy="34731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115878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51" name="Straight Arrow Connector 50"/>
          <p:cNvCxnSpPr>
            <a:stCxn id="16" idx="2"/>
          </p:cNvCxnSpPr>
          <p:nvPr/>
        </p:nvCxnSpPr>
        <p:spPr>
          <a:xfrm flipV="1">
            <a:off x="4886801" y="2454013"/>
            <a:ext cx="4839" cy="1318412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9" idx="3"/>
          </p:cNvCxnSpPr>
          <p:nvPr/>
        </p:nvCxnSpPr>
        <p:spPr>
          <a:xfrm>
            <a:off x="5032693" y="4007001"/>
            <a:ext cx="228401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886801" y="4229105"/>
            <a:ext cx="4839" cy="256908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9" idx="1"/>
            <a:endCxn id="7" idx="1"/>
          </p:cNvCxnSpPr>
          <p:nvPr/>
        </p:nvCxnSpPr>
        <p:spPr>
          <a:xfrm flipH="1">
            <a:off x="4001553" y="4007001"/>
            <a:ext cx="739356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4008061" y="2454013"/>
            <a:ext cx="883579" cy="1552988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979793" y="2084681"/>
            <a:ext cx="153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Edge direction</a:t>
            </a:r>
            <a:endParaRPr lang="en-GB" dirty="0"/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5261320" y="2454013"/>
            <a:ext cx="368043" cy="1552988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endCxn id="42" idx="1"/>
          </p:cNvCxnSpPr>
          <p:nvPr/>
        </p:nvCxnSpPr>
        <p:spPr>
          <a:xfrm flipH="1">
            <a:off x="4001553" y="4856007"/>
            <a:ext cx="885248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>
            <a:off x="4032598" y="4469619"/>
            <a:ext cx="885248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5262987" y="4856007"/>
            <a:ext cx="359865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5269498" y="4469619"/>
            <a:ext cx="359865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5629363" y="2607953"/>
            <a:ext cx="1032580" cy="1399048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5670009" y="4469619"/>
            <a:ext cx="776419" cy="0"/>
          </a:xfrm>
          <a:prstGeom prst="straightConnector1">
            <a:avLst/>
          </a:prstGeom>
          <a:ln w="38100" cmpd="sng">
            <a:solidFill>
              <a:schemeClr val="accent2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211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Trick 4: Dilate to Thicken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8D0015"/>
                </a:solidFill>
                <a:latin typeface="Monaco"/>
              </a:rPr>
              <a:t># Remove high-frequency noise (e.g. letters)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median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cv2.medianBlur(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'2: Median filtered'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median)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edges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cv2.Canny(median,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10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20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apertureSize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3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'3: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edges)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600" dirty="0">
                <a:solidFill>
                  <a:prstClr val="black"/>
                </a:solidFill>
                <a:latin typeface="Monaco"/>
              </a:rPr>
              <a:t>dilated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 = cv2.dilate(edges, </a:t>
            </a:r>
            <a:endParaRPr lang="en-US" sz="1600" dirty="0" smtClean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6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urier"/>
              </a:rPr>
              <a:t>                       </a:t>
            </a:r>
            <a:r>
              <a:rPr lang="en-US" sz="1600" dirty="0" smtClean="0">
                <a:solidFill>
                  <a:prstClr val="black"/>
                </a:solidFill>
                <a:latin typeface="Monaco"/>
              </a:rPr>
              <a:t>kernel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600" dirty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, </a:t>
            </a:r>
            <a:endParaRPr lang="en-US" sz="1600" dirty="0" smtClean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6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600" dirty="0" smtClean="0">
                <a:solidFill>
                  <a:prstClr val="black"/>
                </a:solidFill>
                <a:latin typeface="Courier"/>
              </a:rPr>
              <a:t>                       </a:t>
            </a:r>
            <a:r>
              <a:rPr lang="en-US" sz="1600" dirty="0" smtClean="0">
                <a:solidFill>
                  <a:prstClr val="black"/>
                </a:solidFill>
                <a:latin typeface="Monaco"/>
              </a:rPr>
              <a:t>iterations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600" dirty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'4: Dilated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dilated)</a:t>
            </a:r>
          </a:p>
          <a:p>
            <a:pPr marL="0" indent="0">
              <a:buNone/>
            </a:pPr>
            <a:endParaRPr lang="en-GB" sz="1100" dirty="0"/>
          </a:p>
          <a:p>
            <a:pPr marL="0" indent="0">
              <a:buNone/>
            </a:pP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2" name="Picture 11" descr="books 3 Ed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376" y="4621933"/>
            <a:ext cx="1365426" cy="1820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books 4 Dilated Ed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910" y="1939546"/>
            <a:ext cx="3377216" cy="4502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1468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 202"/>
          <p:cNvSpPr/>
          <p:nvPr/>
        </p:nvSpPr>
        <p:spPr>
          <a:xfrm>
            <a:off x="588074" y="5052223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Dilation and Erosion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345343" y="2817200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1715021" y="2817200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2084699" y="2817200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975665" y="2817200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/>
          <p:cNvSpPr/>
          <p:nvPr/>
        </p:nvSpPr>
        <p:spPr>
          <a:xfrm>
            <a:off x="1345343" y="2408965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715021" y="2408965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/>
          <p:cNvSpPr/>
          <p:nvPr/>
        </p:nvSpPr>
        <p:spPr>
          <a:xfrm>
            <a:off x="2084699" y="2408965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1351851" y="1959040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1721529" y="1959040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091207" y="1959040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982173" y="1959040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1345343" y="325144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/>
          <p:cNvSpPr/>
          <p:nvPr/>
        </p:nvSpPr>
        <p:spPr>
          <a:xfrm>
            <a:off x="1715021" y="325144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/>
          <p:cNvSpPr/>
          <p:nvPr/>
        </p:nvSpPr>
        <p:spPr>
          <a:xfrm>
            <a:off x="2084699" y="325144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ctangle 31"/>
          <p:cNvSpPr/>
          <p:nvPr/>
        </p:nvSpPr>
        <p:spPr>
          <a:xfrm>
            <a:off x="975665" y="3251448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7" name="Rectangle 66"/>
          <p:cNvSpPr/>
          <p:nvPr/>
        </p:nvSpPr>
        <p:spPr>
          <a:xfrm>
            <a:off x="588074" y="2817200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Rectangle 67"/>
          <p:cNvSpPr/>
          <p:nvPr/>
        </p:nvSpPr>
        <p:spPr>
          <a:xfrm>
            <a:off x="588074" y="2408965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Rectangle 68"/>
          <p:cNvSpPr/>
          <p:nvPr/>
        </p:nvSpPr>
        <p:spPr>
          <a:xfrm>
            <a:off x="594582" y="1959040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Rectangle 69"/>
          <p:cNvSpPr/>
          <p:nvPr/>
        </p:nvSpPr>
        <p:spPr>
          <a:xfrm>
            <a:off x="588074" y="325144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3" name="Rectangle 122"/>
          <p:cNvSpPr/>
          <p:nvPr/>
        </p:nvSpPr>
        <p:spPr>
          <a:xfrm>
            <a:off x="4436522" y="2817200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4" name="Rectangle 123"/>
          <p:cNvSpPr/>
          <p:nvPr/>
        </p:nvSpPr>
        <p:spPr>
          <a:xfrm>
            <a:off x="4806200" y="2817200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5" name="Rectangle 124"/>
          <p:cNvSpPr/>
          <p:nvPr/>
        </p:nvSpPr>
        <p:spPr>
          <a:xfrm>
            <a:off x="5175878" y="281720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6" name="Rectangle 125"/>
          <p:cNvSpPr/>
          <p:nvPr/>
        </p:nvSpPr>
        <p:spPr>
          <a:xfrm>
            <a:off x="4066844" y="2817200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7" name="Rectangle 126"/>
          <p:cNvSpPr/>
          <p:nvPr/>
        </p:nvSpPr>
        <p:spPr>
          <a:xfrm>
            <a:off x="4436522" y="2408965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8" name="Rectangle 127"/>
          <p:cNvSpPr/>
          <p:nvPr/>
        </p:nvSpPr>
        <p:spPr>
          <a:xfrm>
            <a:off x="4806200" y="2408965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9" name="Rectangle 128"/>
          <p:cNvSpPr/>
          <p:nvPr/>
        </p:nvSpPr>
        <p:spPr>
          <a:xfrm>
            <a:off x="5175878" y="2408965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0" name="Rectangle 129"/>
          <p:cNvSpPr/>
          <p:nvPr/>
        </p:nvSpPr>
        <p:spPr>
          <a:xfrm>
            <a:off x="4066844" y="2408965"/>
            <a:ext cx="291784" cy="347318"/>
          </a:xfrm>
          <a:prstGeom prst="rect">
            <a:avLst/>
          </a:prstGeom>
          <a:solidFill>
            <a:schemeClr val="tx1"/>
          </a:solidFill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1" name="Rectangle 130"/>
          <p:cNvSpPr/>
          <p:nvPr/>
        </p:nvSpPr>
        <p:spPr>
          <a:xfrm>
            <a:off x="4443030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2" name="Rectangle 131"/>
          <p:cNvSpPr/>
          <p:nvPr/>
        </p:nvSpPr>
        <p:spPr>
          <a:xfrm>
            <a:off x="4812708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3" name="Rectangle 132"/>
          <p:cNvSpPr/>
          <p:nvPr/>
        </p:nvSpPr>
        <p:spPr>
          <a:xfrm>
            <a:off x="5182386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4" name="Rectangle 133"/>
          <p:cNvSpPr/>
          <p:nvPr/>
        </p:nvSpPr>
        <p:spPr>
          <a:xfrm>
            <a:off x="4073352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Rectangle 134"/>
          <p:cNvSpPr/>
          <p:nvPr/>
        </p:nvSpPr>
        <p:spPr>
          <a:xfrm>
            <a:off x="4436522" y="3251448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ectangle 135"/>
          <p:cNvSpPr/>
          <p:nvPr/>
        </p:nvSpPr>
        <p:spPr>
          <a:xfrm>
            <a:off x="4806200" y="3251448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7" name="Rectangle 136"/>
          <p:cNvSpPr/>
          <p:nvPr/>
        </p:nvSpPr>
        <p:spPr>
          <a:xfrm>
            <a:off x="5175878" y="3251448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Rectangle 137"/>
          <p:cNvSpPr/>
          <p:nvPr/>
        </p:nvSpPr>
        <p:spPr>
          <a:xfrm>
            <a:off x="4066844" y="3251448"/>
            <a:ext cx="291784" cy="34731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9" name="Rectangle 138"/>
          <p:cNvSpPr/>
          <p:nvPr/>
        </p:nvSpPr>
        <p:spPr>
          <a:xfrm>
            <a:off x="3679253" y="281720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0" name="Rectangle 139"/>
          <p:cNvSpPr/>
          <p:nvPr/>
        </p:nvSpPr>
        <p:spPr>
          <a:xfrm>
            <a:off x="3679253" y="2408965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1" name="Rectangle 140"/>
          <p:cNvSpPr/>
          <p:nvPr/>
        </p:nvSpPr>
        <p:spPr>
          <a:xfrm>
            <a:off x="3685761" y="1959040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Rectangle 141"/>
          <p:cNvSpPr/>
          <p:nvPr/>
        </p:nvSpPr>
        <p:spPr>
          <a:xfrm>
            <a:off x="3679253" y="3251448"/>
            <a:ext cx="291784" cy="347318"/>
          </a:xfrm>
          <a:prstGeom prst="rect">
            <a:avLst/>
          </a:prstGeom>
          <a:solidFill>
            <a:srgbClr val="FEFAC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5" name="Rectangle 164"/>
          <p:cNvSpPr/>
          <p:nvPr/>
        </p:nvSpPr>
        <p:spPr>
          <a:xfrm>
            <a:off x="7553345" y="2801243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6" name="Rectangle 165"/>
          <p:cNvSpPr/>
          <p:nvPr/>
        </p:nvSpPr>
        <p:spPr>
          <a:xfrm>
            <a:off x="7923023" y="2801243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7" name="Rectangle 166"/>
          <p:cNvSpPr/>
          <p:nvPr/>
        </p:nvSpPr>
        <p:spPr>
          <a:xfrm>
            <a:off x="8292701" y="2801243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8" name="Rectangle 167"/>
          <p:cNvSpPr/>
          <p:nvPr/>
        </p:nvSpPr>
        <p:spPr>
          <a:xfrm>
            <a:off x="7183667" y="2801243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9" name="Rectangle 168"/>
          <p:cNvSpPr/>
          <p:nvPr/>
        </p:nvSpPr>
        <p:spPr>
          <a:xfrm>
            <a:off x="7553345" y="239300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0" name="Rectangle 169"/>
          <p:cNvSpPr/>
          <p:nvPr/>
        </p:nvSpPr>
        <p:spPr>
          <a:xfrm>
            <a:off x="7923023" y="239300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1" name="Rectangle 170"/>
          <p:cNvSpPr/>
          <p:nvPr/>
        </p:nvSpPr>
        <p:spPr>
          <a:xfrm>
            <a:off x="8292701" y="239300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2" name="Rectangle 171"/>
          <p:cNvSpPr/>
          <p:nvPr/>
        </p:nvSpPr>
        <p:spPr>
          <a:xfrm>
            <a:off x="7183667" y="239300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3" name="Rectangle 172"/>
          <p:cNvSpPr/>
          <p:nvPr/>
        </p:nvSpPr>
        <p:spPr>
          <a:xfrm>
            <a:off x="7559853" y="1943083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4" name="Rectangle 173"/>
          <p:cNvSpPr/>
          <p:nvPr/>
        </p:nvSpPr>
        <p:spPr>
          <a:xfrm>
            <a:off x="7929531" y="1943083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5" name="Rectangle 174"/>
          <p:cNvSpPr/>
          <p:nvPr/>
        </p:nvSpPr>
        <p:spPr>
          <a:xfrm>
            <a:off x="8299209" y="1943083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6" name="Rectangle 175"/>
          <p:cNvSpPr/>
          <p:nvPr/>
        </p:nvSpPr>
        <p:spPr>
          <a:xfrm>
            <a:off x="7190175" y="1943083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7" name="Rectangle 176"/>
          <p:cNvSpPr/>
          <p:nvPr/>
        </p:nvSpPr>
        <p:spPr>
          <a:xfrm>
            <a:off x="7553345" y="3235491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8" name="Rectangle 177"/>
          <p:cNvSpPr/>
          <p:nvPr/>
        </p:nvSpPr>
        <p:spPr>
          <a:xfrm>
            <a:off x="7923023" y="3235491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9" name="Rectangle 178"/>
          <p:cNvSpPr/>
          <p:nvPr/>
        </p:nvSpPr>
        <p:spPr>
          <a:xfrm>
            <a:off x="8292701" y="3235491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0" name="Rectangle 179"/>
          <p:cNvSpPr/>
          <p:nvPr/>
        </p:nvSpPr>
        <p:spPr>
          <a:xfrm>
            <a:off x="7183667" y="3235491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1" name="Rectangle 180"/>
          <p:cNvSpPr/>
          <p:nvPr/>
        </p:nvSpPr>
        <p:spPr>
          <a:xfrm>
            <a:off x="6796076" y="2801243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2" name="Rectangle 181"/>
          <p:cNvSpPr/>
          <p:nvPr/>
        </p:nvSpPr>
        <p:spPr>
          <a:xfrm>
            <a:off x="6796076" y="239300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3" name="Rectangle 182"/>
          <p:cNvSpPr/>
          <p:nvPr/>
        </p:nvSpPr>
        <p:spPr>
          <a:xfrm>
            <a:off x="6802584" y="1943083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4" name="Rectangle 183"/>
          <p:cNvSpPr/>
          <p:nvPr/>
        </p:nvSpPr>
        <p:spPr>
          <a:xfrm>
            <a:off x="6796076" y="3235491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6" name="Rectangle 185"/>
          <p:cNvSpPr/>
          <p:nvPr/>
        </p:nvSpPr>
        <p:spPr>
          <a:xfrm>
            <a:off x="1345343" y="5460458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7" name="Rectangle 186"/>
          <p:cNvSpPr/>
          <p:nvPr/>
        </p:nvSpPr>
        <p:spPr>
          <a:xfrm>
            <a:off x="1715021" y="546045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8" name="Rectangle 187"/>
          <p:cNvSpPr/>
          <p:nvPr/>
        </p:nvSpPr>
        <p:spPr>
          <a:xfrm>
            <a:off x="2084699" y="546045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9" name="Rectangle 188"/>
          <p:cNvSpPr/>
          <p:nvPr/>
        </p:nvSpPr>
        <p:spPr>
          <a:xfrm>
            <a:off x="975665" y="5460458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0" name="Rectangle 189"/>
          <p:cNvSpPr/>
          <p:nvPr/>
        </p:nvSpPr>
        <p:spPr>
          <a:xfrm>
            <a:off x="1345343" y="5052223"/>
            <a:ext cx="291784" cy="347318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1" name="Rectangle 190"/>
          <p:cNvSpPr/>
          <p:nvPr/>
        </p:nvSpPr>
        <p:spPr>
          <a:xfrm>
            <a:off x="1715021" y="5052223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2" name="Rectangle 191"/>
          <p:cNvSpPr/>
          <p:nvPr/>
        </p:nvSpPr>
        <p:spPr>
          <a:xfrm>
            <a:off x="2084699" y="5052223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4" name="Rectangle 193"/>
          <p:cNvSpPr/>
          <p:nvPr/>
        </p:nvSpPr>
        <p:spPr>
          <a:xfrm>
            <a:off x="1351851" y="4602298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5" name="Rectangle 194"/>
          <p:cNvSpPr/>
          <p:nvPr/>
        </p:nvSpPr>
        <p:spPr>
          <a:xfrm>
            <a:off x="1721529" y="4602298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6" name="Rectangle 195"/>
          <p:cNvSpPr/>
          <p:nvPr/>
        </p:nvSpPr>
        <p:spPr>
          <a:xfrm>
            <a:off x="2091207" y="4602298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7" name="Rectangle 196"/>
          <p:cNvSpPr/>
          <p:nvPr/>
        </p:nvSpPr>
        <p:spPr>
          <a:xfrm>
            <a:off x="982173" y="4602298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8" name="Rectangle 197"/>
          <p:cNvSpPr/>
          <p:nvPr/>
        </p:nvSpPr>
        <p:spPr>
          <a:xfrm>
            <a:off x="1345343" y="5894706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9" name="Rectangle 198"/>
          <p:cNvSpPr/>
          <p:nvPr/>
        </p:nvSpPr>
        <p:spPr>
          <a:xfrm>
            <a:off x="1715021" y="5894706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0" name="Rectangle 199"/>
          <p:cNvSpPr/>
          <p:nvPr/>
        </p:nvSpPr>
        <p:spPr>
          <a:xfrm>
            <a:off x="2084699" y="5894706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1" name="Rectangle 200"/>
          <p:cNvSpPr/>
          <p:nvPr/>
        </p:nvSpPr>
        <p:spPr>
          <a:xfrm>
            <a:off x="975665" y="5894706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2" name="Rectangle 201"/>
          <p:cNvSpPr/>
          <p:nvPr/>
        </p:nvSpPr>
        <p:spPr>
          <a:xfrm>
            <a:off x="588074" y="5460458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4" name="Rectangle 203"/>
          <p:cNvSpPr/>
          <p:nvPr/>
        </p:nvSpPr>
        <p:spPr>
          <a:xfrm>
            <a:off x="594582" y="4602298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5" name="Rectangle 204"/>
          <p:cNvSpPr/>
          <p:nvPr/>
        </p:nvSpPr>
        <p:spPr>
          <a:xfrm>
            <a:off x="588074" y="5894706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7" name="Rectangle 206"/>
          <p:cNvSpPr/>
          <p:nvPr/>
        </p:nvSpPr>
        <p:spPr>
          <a:xfrm>
            <a:off x="4436522" y="5460458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8" name="Rectangle 207"/>
          <p:cNvSpPr/>
          <p:nvPr/>
        </p:nvSpPr>
        <p:spPr>
          <a:xfrm>
            <a:off x="4806200" y="5460458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9" name="Rectangle 208"/>
          <p:cNvSpPr/>
          <p:nvPr/>
        </p:nvSpPr>
        <p:spPr>
          <a:xfrm>
            <a:off x="5175878" y="546045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0" name="Rectangle 209"/>
          <p:cNvSpPr/>
          <p:nvPr/>
        </p:nvSpPr>
        <p:spPr>
          <a:xfrm>
            <a:off x="4066844" y="5460458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1" name="Rectangle 210"/>
          <p:cNvSpPr/>
          <p:nvPr/>
        </p:nvSpPr>
        <p:spPr>
          <a:xfrm>
            <a:off x="4436522" y="5052223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2" name="Rectangle 211"/>
          <p:cNvSpPr/>
          <p:nvPr/>
        </p:nvSpPr>
        <p:spPr>
          <a:xfrm>
            <a:off x="4806200" y="5052223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3" name="Rectangle 212"/>
          <p:cNvSpPr/>
          <p:nvPr/>
        </p:nvSpPr>
        <p:spPr>
          <a:xfrm>
            <a:off x="5175878" y="5052223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4" name="Rectangle 213"/>
          <p:cNvSpPr/>
          <p:nvPr/>
        </p:nvSpPr>
        <p:spPr>
          <a:xfrm>
            <a:off x="4066844" y="5052223"/>
            <a:ext cx="291784" cy="347318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5" name="Rectangle 214"/>
          <p:cNvSpPr/>
          <p:nvPr/>
        </p:nvSpPr>
        <p:spPr>
          <a:xfrm>
            <a:off x="4443030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6" name="Rectangle 215"/>
          <p:cNvSpPr/>
          <p:nvPr/>
        </p:nvSpPr>
        <p:spPr>
          <a:xfrm>
            <a:off x="4812708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7" name="Rectangle 216"/>
          <p:cNvSpPr/>
          <p:nvPr/>
        </p:nvSpPr>
        <p:spPr>
          <a:xfrm>
            <a:off x="5182386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8" name="Rectangle 217"/>
          <p:cNvSpPr/>
          <p:nvPr/>
        </p:nvSpPr>
        <p:spPr>
          <a:xfrm>
            <a:off x="4073352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9" name="Rectangle 218"/>
          <p:cNvSpPr/>
          <p:nvPr/>
        </p:nvSpPr>
        <p:spPr>
          <a:xfrm>
            <a:off x="4436522" y="5894706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0" name="Rectangle 219"/>
          <p:cNvSpPr/>
          <p:nvPr/>
        </p:nvSpPr>
        <p:spPr>
          <a:xfrm>
            <a:off x="4806200" y="5894706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1" name="Rectangle 220"/>
          <p:cNvSpPr/>
          <p:nvPr/>
        </p:nvSpPr>
        <p:spPr>
          <a:xfrm>
            <a:off x="5175878" y="5894706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2" name="Rectangle 221"/>
          <p:cNvSpPr/>
          <p:nvPr/>
        </p:nvSpPr>
        <p:spPr>
          <a:xfrm>
            <a:off x="4066844" y="5894706"/>
            <a:ext cx="291784" cy="347318"/>
          </a:xfrm>
          <a:prstGeom prst="rect">
            <a:avLst/>
          </a:prstGeom>
          <a:solidFill>
            <a:srgbClr val="7F7F7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3" name="Rectangle 222"/>
          <p:cNvSpPr/>
          <p:nvPr/>
        </p:nvSpPr>
        <p:spPr>
          <a:xfrm>
            <a:off x="3679253" y="546045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4" name="Rectangle 223"/>
          <p:cNvSpPr/>
          <p:nvPr/>
        </p:nvSpPr>
        <p:spPr>
          <a:xfrm>
            <a:off x="3679253" y="5052223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5" name="Rectangle 224"/>
          <p:cNvSpPr/>
          <p:nvPr/>
        </p:nvSpPr>
        <p:spPr>
          <a:xfrm>
            <a:off x="3685761" y="4602298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6" name="Rectangle 225"/>
          <p:cNvSpPr/>
          <p:nvPr/>
        </p:nvSpPr>
        <p:spPr>
          <a:xfrm>
            <a:off x="3679253" y="5894706"/>
            <a:ext cx="291784" cy="34731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8" name="Rectangle 227"/>
          <p:cNvSpPr/>
          <p:nvPr/>
        </p:nvSpPr>
        <p:spPr>
          <a:xfrm>
            <a:off x="7553345" y="544450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9" name="Rectangle 228"/>
          <p:cNvSpPr/>
          <p:nvPr/>
        </p:nvSpPr>
        <p:spPr>
          <a:xfrm>
            <a:off x="7923023" y="544450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0" name="Rectangle 229"/>
          <p:cNvSpPr/>
          <p:nvPr/>
        </p:nvSpPr>
        <p:spPr>
          <a:xfrm>
            <a:off x="8292701" y="5444501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1" name="Rectangle 230"/>
          <p:cNvSpPr/>
          <p:nvPr/>
        </p:nvSpPr>
        <p:spPr>
          <a:xfrm>
            <a:off x="7183667" y="544450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2" name="Rectangle 231"/>
          <p:cNvSpPr/>
          <p:nvPr/>
        </p:nvSpPr>
        <p:spPr>
          <a:xfrm>
            <a:off x="7553345" y="5036266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3" name="Rectangle 232"/>
          <p:cNvSpPr/>
          <p:nvPr/>
        </p:nvSpPr>
        <p:spPr>
          <a:xfrm>
            <a:off x="7923023" y="5036266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4" name="Rectangle 233"/>
          <p:cNvSpPr/>
          <p:nvPr/>
        </p:nvSpPr>
        <p:spPr>
          <a:xfrm>
            <a:off x="8292701" y="5036266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5" name="Rectangle 234"/>
          <p:cNvSpPr/>
          <p:nvPr/>
        </p:nvSpPr>
        <p:spPr>
          <a:xfrm>
            <a:off x="7183667" y="5036266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6" name="Rectangle 235"/>
          <p:cNvSpPr/>
          <p:nvPr/>
        </p:nvSpPr>
        <p:spPr>
          <a:xfrm>
            <a:off x="7559853" y="458634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7" name="Rectangle 236"/>
          <p:cNvSpPr/>
          <p:nvPr/>
        </p:nvSpPr>
        <p:spPr>
          <a:xfrm>
            <a:off x="7929531" y="4586341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8" name="Rectangle 237"/>
          <p:cNvSpPr/>
          <p:nvPr/>
        </p:nvSpPr>
        <p:spPr>
          <a:xfrm>
            <a:off x="8299209" y="4586341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9" name="Rectangle 238"/>
          <p:cNvSpPr/>
          <p:nvPr/>
        </p:nvSpPr>
        <p:spPr>
          <a:xfrm>
            <a:off x="7190175" y="4586341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0" name="Rectangle 239"/>
          <p:cNvSpPr/>
          <p:nvPr/>
        </p:nvSpPr>
        <p:spPr>
          <a:xfrm>
            <a:off x="7553345" y="5878749"/>
            <a:ext cx="291784" cy="347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1" name="Rectangle 240"/>
          <p:cNvSpPr/>
          <p:nvPr/>
        </p:nvSpPr>
        <p:spPr>
          <a:xfrm>
            <a:off x="7923023" y="5878749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2" name="Rectangle 241"/>
          <p:cNvSpPr/>
          <p:nvPr/>
        </p:nvSpPr>
        <p:spPr>
          <a:xfrm>
            <a:off x="8292701" y="5878749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3" name="Rectangle 242"/>
          <p:cNvSpPr/>
          <p:nvPr/>
        </p:nvSpPr>
        <p:spPr>
          <a:xfrm>
            <a:off x="7183667" y="5878749"/>
            <a:ext cx="291784" cy="347318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4" name="Rectangle 243"/>
          <p:cNvSpPr/>
          <p:nvPr/>
        </p:nvSpPr>
        <p:spPr>
          <a:xfrm>
            <a:off x="6796076" y="5444501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5" name="Rectangle 244"/>
          <p:cNvSpPr/>
          <p:nvPr/>
        </p:nvSpPr>
        <p:spPr>
          <a:xfrm>
            <a:off x="6796076" y="5036266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6" name="Rectangle 245"/>
          <p:cNvSpPr/>
          <p:nvPr/>
        </p:nvSpPr>
        <p:spPr>
          <a:xfrm>
            <a:off x="6802584" y="4586341"/>
            <a:ext cx="291784" cy="347318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7" name="Rectangle 246"/>
          <p:cNvSpPr/>
          <p:nvPr/>
        </p:nvSpPr>
        <p:spPr>
          <a:xfrm>
            <a:off x="6796076" y="5878749"/>
            <a:ext cx="291784" cy="3473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8" name="TextBox 247"/>
          <p:cNvSpPr txBox="1"/>
          <p:nvPr/>
        </p:nvSpPr>
        <p:spPr>
          <a:xfrm>
            <a:off x="513857" y="3700466"/>
            <a:ext cx="4660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Erosion </a:t>
            </a:r>
            <a:r>
              <a:rPr lang="en-GB" sz="2000" dirty="0" smtClean="0"/>
              <a:t>– </a:t>
            </a:r>
            <a:r>
              <a:rPr lang="en-GB" sz="2000" i="1" dirty="0" smtClean="0"/>
              <a:t>min</a:t>
            </a:r>
            <a:r>
              <a:rPr lang="en-GB" sz="2000" dirty="0" smtClean="0"/>
              <a:t> over kernel </a:t>
            </a:r>
            <a:r>
              <a:rPr lang="en-GB" sz="2000" dirty="0" smtClean="0"/>
              <a:t>neighbourhood</a:t>
            </a:r>
            <a:endParaRPr lang="en-GB" sz="2000" dirty="0"/>
          </a:p>
        </p:txBody>
      </p:sp>
      <p:sp>
        <p:nvSpPr>
          <p:cNvPr id="62" name="TextBox 61"/>
          <p:cNvSpPr txBox="1"/>
          <p:nvPr/>
        </p:nvSpPr>
        <p:spPr>
          <a:xfrm>
            <a:off x="513857" y="1101463"/>
            <a:ext cx="817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kernel</a:t>
            </a:r>
            <a:endParaRPr lang="en-GB" i="1" dirty="0"/>
          </a:p>
        </p:txBody>
      </p:sp>
      <p:cxnSp>
        <p:nvCxnSpPr>
          <p:cNvPr id="250" name="Straight Arrow Connector 249"/>
          <p:cNvCxnSpPr>
            <a:stCxn id="62" idx="2"/>
            <a:endCxn id="50" idx="0"/>
          </p:cNvCxnSpPr>
          <p:nvPr/>
        </p:nvCxnSpPr>
        <p:spPr>
          <a:xfrm>
            <a:off x="922520" y="1470795"/>
            <a:ext cx="195173" cy="4276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2" name="TextBox 251"/>
          <p:cNvSpPr txBox="1"/>
          <p:nvPr/>
        </p:nvSpPr>
        <p:spPr>
          <a:xfrm>
            <a:off x="609096" y="6292198"/>
            <a:ext cx="4621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Dilation</a:t>
            </a:r>
            <a:r>
              <a:rPr lang="en-GB" sz="2000" dirty="0" smtClean="0"/>
              <a:t> – </a:t>
            </a:r>
            <a:r>
              <a:rPr lang="en-GB" sz="2000" i="1" dirty="0" smtClean="0"/>
              <a:t>max</a:t>
            </a:r>
            <a:r>
              <a:rPr lang="en-GB" sz="2000" dirty="0" smtClean="0"/>
              <a:t> over kernel neighbourhood</a:t>
            </a:r>
            <a:endParaRPr lang="en-GB" sz="2000" dirty="0"/>
          </a:p>
        </p:txBody>
      </p:sp>
      <p:sp>
        <p:nvSpPr>
          <p:cNvPr id="253" name="Rectangle 252"/>
          <p:cNvSpPr/>
          <p:nvPr/>
        </p:nvSpPr>
        <p:spPr>
          <a:xfrm>
            <a:off x="513857" y="4020958"/>
            <a:ext cx="30766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i="1" dirty="0" smtClean="0"/>
              <a:t>(8-bit </a:t>
            </a:r>
            <a:r>
              <a:rPr lang="en-GB" sz="1400" i="1" dirty="0" err="1" smtClean="0"/>
              <a:t>grayscale</a:t>
            </a:r>
            <a:r>
              <a:rPr lang="en-GB" sz="1400" i="1" dirty="0" smtClean="0"/>
              <a:t>: white </a:t>
            </a:r>
            <a:r>
              <a:rPr lang="en-GB" sz="1400" i="1" dirty="0"/>
              <a:t>= 255, black = 0)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75665" y="2408965"/>
            <a:ext cx="291784" cy="347318"/>
          </a:xfrm>
          <a:prstGeom prst="rect">
            <a:avLst/>
          </a:prstGeom>
          <a:solidFill>
            <a:schemeClr val="bg1"/>
          </a:solidFill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Arrow Connector 54"/>
          <p:cNvCxnSpPr>
            <a:endCxn id="130" idx="1"/>
          </p:cNvCxnSpPr>
          <p:nvPr/>
        </p:nvCxnSpPr>
        <p:spPr>
          <a:xfrm flipV="1">
            <a:off x="1116265" y="2582624"/>
            <a:ext cx="2950579" cy="1595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3" name="Rectangle 192"/>
          <p:cNvSpPr/>
          <p:nvPr/>
        </p:nvSpPr>
        <p:spPr>
          <a:xfrm>
            <a:off x="975665" y="5052223"/>
            <a:ext cx="291784" cy="347318"/>
          </a:xfrm>
          <a:prstGeom prst="rect">
            <a:avLst/>
          </a:prstGeom>
          <a:solidFill>
            <a:srgbClr val="000000"/>
          </a:solidFill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7" name="Straight Arrow Connector 226"/>
          <p:cNvCxnSpPr>
            <a:endCxn id="214" idx="1"/>
          </p:cNvCxnSpPr>
          <p:nvPr/>
        </p:nvCxnSpPr>
        <p:spPr>
          <a:xfrm flipV="1">
            <a:off x="1116265" y="5225882"/>
            <a:ext cx="2950579" cy="15957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513857" y="1898432"/>
            <a:ext cx="1207672" cy="1353016"/>
          </a:xfrm>
          <a:prstGeom prst="ellipse">
            <a:avLst/>
          </a:prstGeom>
          <a:solidFill>
            <a:srgbClr val="00FF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6" name="Oval 205"/>
          <p:cNvSpPr/>
          <p:nvPr/>
        </p:nvSpPr>
        <p:spPr>
          <a:xfrm>
            <a:off x="513857" y="4541690"/>
            <a:ext cx="1207672" cy="1353016"/>
          </a:xfrm>
          <a:prstGeom prst="ellipse">
            <a:avLst/>
          </a:prstGeom>
          <a:solidFill>
            <a:srgbClr val="00FF00">
              <a:alpha val="40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564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93501">
            <a:off x="3569406" y="1804870"/>
            <a:ext cx="2737996" cy="41041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2831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Trick 5: Find </a:t>
            </a:r>
            <a:r>
              <a:rPr lang="en-GB" dirty="0"/>
              <a:t>C</a:t>
            </a:r>
            <a:r>
              <a:rPr lang="en-GB" dirty="0" smtClean="0"/>
              <a:t>ontours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'1: Input image'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8D0015"/>
                </a:solidFill>
                <a:latin typeface="Monaco"/>
              </a:rPr>
              <a:t># Remove high-frequency noise (e.g. letters)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median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cv2.medianBlur(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'2: Median filtered'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median)</a:t>
            </a:r>
          </a:p>
          <a:p>
            <a:pPr marL="0" indent="0">
              <a:buNone/>
            </a:pPr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edges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= cv2.Canny(median,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10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20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Monaco"/>
              </a:rPr>
              <a:t>apertureSize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100" dirty="0">
                <a:solidFill>
                  <a:prstClr val="black"/>
                </a:solidFill>
                <a:latin typeface="Monaco"/>
              </a:rPr>
              <a:t>3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'3: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edges)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dilated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 = cv2.dilate(edges, 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kernel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100" dirty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iterations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'4: Dilated Edges'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dilated</a:t>
            </a:r>
            <a:r>
              <a:rPr lang="en-US" sz="11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endParaRPr lang="en-US" sz="1100" dirty="0" smtClean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100" dirty="0" smtClean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100" dirty="0" err="1" smtClean="0">
                <a:solidFill>
                  <a:prstClr val="black"/>
                </a:solidFill>
                <a:latin typeface="Monaco"/>
              </a:rPr>
              <a:t>min_page_area</a:t>
            </a:r>
            <a:r>
              <a:rPr lang="en-US" sz="11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= 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img.shape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[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0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] * 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img.shape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[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] / </a:t>
            </a:r>
            <a:r>
              <a:rPr lang="en-US" sz="1100" dirty="0">
                <a:solidFill>
                  <a:prstClr val="black"/>
                </a:solidFill>
                <a:latin typeface="Monaco"/>
              </a:rPr>
              <a:t>4</a:t>
            </a:r>
            <a:endParaRPr lang="en-US" sz="11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b="1" dirty="0">
                <a:solidFill>
                  <a:prstClr val="black"/>
                </a:solidFill>
                <a:latin typeface="Monaco"/>
              </a:rPr>
              <a:t>quads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b="1" dirty="0" err="1">
                <a:solidFill>
                  <a:prstClr val="black"/>
                </a:solidFill>
                <a:latin typeface="Courier"/>
              </a:rPr>
              <a:t>find_quadrilaterals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(dilated, </a:t>
            </a:r>
            <a:r>
              <a:rPr lang="en-US" sz="1200" b="1" dirty="0" err="1">
                <a:solidFill>
                  <a:prstClr val="black"/>
                </a:solidFill>
                <a:latin typeface="Monaco"/>
              </a:rPr>
              <a:t>min_area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b="1" dirty="0" err="1">
                <a:solidFill>
                  <a:prstClr val="black"/>
                </a:solidFill>
                <a:latin typeface="Courier"/>
              </a:rPr>
              <a:t>min_page_area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b="1" dirty="0" err="1">
                <a:solidFill>
                  <a:prstClr val="black"/>
                </a:solidFill>
                <a:latin typeface="Monaco"/>
              </a:rPr>
              <a:t>cos_epsilon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=.</a:t>
            </a:r>
            <a:r>
              <a:rPr lang="en-US" sz="1200" b="1" dirty="0">
                <a:solidFill>
                  <a:prstClr val="black"/>
                </a:solidFill>
                <a:latin typeface="Monaco"/>
              </a:rPr>
              <a:t>8</a:t>
            </a:r>
            <a:r>
              <a:rPr lang="en-US" sz="1200" b="1" dirty="0">
                <a:solidFill>
                  <a:prstClr val="black"/>
                </a:solidFill>
                <a:latin typeface="Courier"/>
              </a:rPr>
              <a:t>)</a:t>
            </a:r>
            <a:endParaRPr lang="en-US" sz="1100" b="1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100" dirty="0" err="1">
                <a:solidFill>
                  <a:prstClr val="black"/>
                </a:solidFill>
                <a:latin typeface="Monaco"/>
              </a:rPr>
              <a:t>quads_found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draw_contours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quads)</a:t>
            </a:r>
          </a:p>
          <a:p>
            <a:pPr marL="0" indent="0">
              <a:buNone/>
            </a:pPr>
            <a:r>
              <a:rPr lang="en-US" sz="1100" dirty="0">
                <a:solidFill>
                  <a:prstClr val="black"/>
                </a:solidFill>
                <a:latin typeface="Courier"/>
              </a:rPr>
              <a:t>    show(</a:t>
            </a:r>
            <a:r>
              <a:rPr lang="en-US" sz="1100" dirty="0">
                <a:solidFill>
                  <a:srgbClr val="610531"/>
                </a:solidFill>
                <a:latin typeface="Monaco"/>
              </a:rPr>
              <a:t>'5: Page found'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100" dirty="0" err="1">
                <a:solidFill>
                  <a:prstClr val="black"/>
                </a:solidFill>
                <a:latin typeface="Courier"/>
              </a:rPr>
              <a:t>quads_found</a:t>
            </a:r>
            <a:r>
              <a:rPr lang="en-US" sz="1100" dirty="0">
                <a:solidFill>
                  <a:prstClr val="black"/>
                </a:solidFill>
                <a:latin typeface="Courier"/>
              </a:rPr>
              <a:t>)</a:t>
            </a:r>
            <a:endParaRPr lang="en-GB" sz="1100" dirty="0"/>
          </a:p>
          <a:p>
            <a:pPr marL="0" indent="0">
              <a:buNone/>
            </a:pPr>
            <a:endParaRPr lang="en-GB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4" name="Picture 13" descr="books 5 Page foun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88" y="1231763"/>
            <a:ext cx="2212812" cy="2950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57200" y="5039857"/>
            <a:ext cx="8672986" cy="143116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find_quadrilaterals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min_area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cos_epsilon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it-IT" sz="1100" dirty="0" err="1">
                <a:solidFill>
                  <a:prstClr val="black"/>
                </a:solidFill>
                <a:latin typeface="Monaco"/>
              </a:rPr>
              <a:t>quads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= []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it-IT" sz="1100" dirty="0" err="1">
                <a:solidFill>
                  <a:prstClr val="black"/>
                </a:solidFill>
                <a:latin typeface="Monaco"/>
              </a:rPr>
              <a:t>contours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it-IT" sz="1100" dirty="0" err="1">
                <a:solidFill>
                  <a:prstClr val="black"/>
                </a:solidFill>
                <a:latin typeface="Monaco"/>
              </a:rPr>
              <a:t>hierarchy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it-IT" sz="1600" dirty="0">
                <a:solidFill>
                  <a:prstClr val="black"/>
                </a:solidFill>
                <a:latin typeface="Courier"/>
              </a:rPr>
              <a:t>cv2.findContours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 smtClean="0">
                <a:solidFill>
                  <a:prstClr val="black"/>
                </a:solidFill>
                <a:latin typeface="Courier"/>
              </a:rPr>
              <a:t>img.copy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(), 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cv2.RETR_LIST, cv2.CHAIN_APPROX_SIMPLE)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for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cnt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in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contours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: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it-IT" sz="1100" dirty="0" err="1">
                <a:solidFill>
                  <a:prstClr val="black"/>
                </a:solidFill>
                <a:latin typeface="Monaco"/>
              </a:rPr>
              <a:t>cnt_len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= cv2.arcLength(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cnt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True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it-IT" sz="1100" dirty="0" err="1" smtClean="0">
                <a:solidFill>
                  <a:prstClr val="black"/>
                </a:solidFill>
                <a:latin typeface="Monaco"/>
              </a:rPr>
              <a:t>poly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= </a:t>
            </a:r>
            <a:r>
              <a:rPr lang="it-IT" sz="1600" dirty="0">
                <a:solidFill>
                  <a:prstClr val="black"/>
                </a:solidFill>
                <a:latin typeface="Courier"/>
              </a:rPr>
              <a:t>cv2.approxPolyDP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cnt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it-IT" sz="1100" dirty="0">
                <a:solidFill>
                  <a:prstClr val="black"/>
                </a:solidFill>
                <a:latin typeface="Monaco"/>
              </a:rPr>
              <a:t>0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.</a:t>
            </a:r>
            <a:r>
              <a:rPr lang="it-IT" sz="1100" dirty="0">
                <a:solidFill>
                  <a:prstClr val="black"/>
                </a:solidFill>
                <a:latin typeface="Monaco"/>
              </a:rPr>
              <a:t>02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*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cnt_len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True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it-IT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it-IT" sz="1100" dirty="0" err="1">
                <a:solidFill>
                  <a:srgbClr val="6A006C"/>
                </a:solidFill>
                <a:latin typeface="Monaco"/>
              </a:rPr>
              <a:t>if</a:t>
            </a:r>
            <a:r>
              <a:rPr lang="it-IT" sz="1100" dirty="0">
                <a:solidFill>
                  <a:srgbClr val="291B65"/>
                </a:solidFill>
                <a:latin typeface="Monaco"/>
              </a:rPr>
              <a:t> </a:t>
            </a:r>
            <a:r>
              <a:rPr lang="it-IT" sz="1100" dirty="0" err="1">
                <a:solidFill>
                  <a:srgbClr val="291B65"/>
                </a:solidFill>
                <a:latin typeface="Monaco"/>
              </a:rPr>
              <a:t>len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 smtClean="0">
                <a:solidFill>
                  <a:prstClr val="black"/>
                </a:solidFill>
                <a:latin typeface="Courier"/>
              </a:rPr>
              <a:t>poly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) 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== </a:t>
            </a:r>
            <a:r>
              <a:rPr lang="it-IT" sz="1100" dirty="0">
                <a:solidFill>
                  <a:prstClr val="black"/>
                </a:solidFill>
                <a:latin typeface="Monaco"/>
              </a:rPr>
              <a:t>4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and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cv2.contourArea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 smtClean="0">
                <a:solidFill>
                  <a:prstClr val="black"/>
                </a:solidFill>
                <a:latin typeface="Courier"/>
              </a:rPr>
              <a:t>poly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) 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&gt; </a:t>
            </a:r>
            <a:r>
              <a:rPr lang="it-IT" sz="1100" dirty="0" err="1">
                <a:solidFill>
                  <a:prstClr val="black"/>
                </a:solidFill>
                <a:latin typeface="Courier"/>
              </a:rPr>
              <a:t>min_area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it-IT" sz="1100" dirty="0">
                <a:solidFill>
                  <a:srgbClr val="6A006C"/>
                </a:solidFill>
                <a:latin typeface="Monaco"/>
              </a:rPr>
              <a:t>and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 cv2.isContourConvex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it-IT" sz="1100" dirty="0" err="1" smtClean="0">
                <a:solidFill>
                  <a:prstClr val="black"/>
                </a:solidFill>
                <a:latin typeface="Courier"/>
              </a:rPr>
              <a:t>poly</a:t>
            </a:r>
            <a:r>
              <a:rPr lang="it-IT" sz="1100" dirty="0" smtClean="0">
                <a:solidFill>
                  <a:prstClr val="black"/>
                </a:solidFill>
                <a:latin typeface="Courier"/>
              </a:rPr>
              <a:t>)</a:t>
            </a:r>
            <a:r>
              <a:rPr lang="it-IT" sz="1100" dirty="0">
                <a:solidFill>
                  <a:prstClr val="black"/>
                </a:solidFill>
                <a:latin typeface="Courier"/>
              </a:rPr>
              <a:t>:</a:t>
            </a:r>
            <a:endParaRPr lang="en-GB" sz="1100" dirty="0"/>
          </a:p>
        </p:txBody>
      </p:sp>
      <p:pic>
        <p:nvPicPr>
          <p:cNvPr id="15" name="Picture 14" descr="books 4 Dilated Edg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02" y="1231763"/>
            <a:ext cx="1309835" cy="1746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7775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is the Page?</a:t>
            </a:r>
            <a:endParaRPr lang="en-GB" dirty="0"/>
          </a:p>
        </p:txBody>
      </p:sp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7825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200" dirty="0" err="1">
                <a:solidFill>
                  <a:srgbClr val="0000FD"/>
                </a:solidFill>
                <a:latin typeface="Monaco"/>
              </a:rPr>
              <a:t>find_page_with_canny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200" dirty="0">
                <a:solidFill>
                  <a:srgbClr val="610531"/>
                </a:solidFill>
                <a:latin typeface="Monaco"/>
              </a:rPr>
              <a:t>'''Find the page in the image.'''</a:t>
            </a:r>
            <a:endParaRPr lang="en-GB" sz="12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200" dirty="0" err="1">
                <a:solidFill>
                  <a:prstClr val="black"/>
                </a:solidFill>
                <a:latin typeface="Monaco"/>
              </a:rPr>
              <a:t>gray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= cv2.cvtColor(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, cv2.COLOR_BGR2GRAY)</a:t>
            </a:r>
          </a:p>
          <a:p>
            <a:pPr marL="0" indent="0">
              <a:buNone/>
            </a:pP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    median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= cv2.medianBlur(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gray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200" dirty="0">
                <a:solidFill>
                  <a:prstClr val="black"/>
                </a:solidFill>
                <a:latin typeface="Monaco"/>
              </a:rPr>
              <a:t>7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    edges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 = cv2.Canny(median, </a:t>
            </a: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10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20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200" dirty="0" err="1" smtClean="0">
                <a:solidFill>
                  <a:prstClr val="black"/>
                </a:solidFill>
                <a:latin typeface="Monaco"/>
              </a:rPr>
              <a:t>apertureSize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3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    dilated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cv2.dilate(edges,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kernel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dirty="0" smtClean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iterations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  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min_page_area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img.shape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[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0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] *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img.shape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[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1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] /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4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quads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find_quadrilaterals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(dilated,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min_area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min_page_area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cos_epsilon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=.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8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quads_found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draw_contours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quads)</a:t>
            </a:r>
          </a:p>
          <a:p>
            <a:pPr marL="0" indent="0">
              <a:buNone/>
            </a:pPr>
            <a:endParaRPr lang="en-GB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10" name="Picture 9" descr="books 1 Input ima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65" y="4271939"/>
            <a:ext cx="1309835" cy="17464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books 2 Median filter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817" y="4271939"/>
            <a:ext cx="1312042" cy="1749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 descr="books 3 Edge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0127" y="4271938"/>
            <a:ext cx="1312043" cy="1749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books 4 Dilated Edg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543" y="4271938"/>
            <a:ext cx="1309835" cy="1746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books 5 Page foun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307" y="4271938"/>
            <a:ext cx="1312043" cy="1749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3913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OCR Pipeline</a:t>
            </a:r>
            <a:endParaRPr lang="en-GB" dirty="0"/>
          </a:p>
        </p:txBody>
      </p:sp>
      <p:pic>
        <p:nvPicPr>
          <p:cNvPr id="4" name="Picture 3" descr="IMG_436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21787"/>
            <a:ext cx="1547856" cy="2063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0" name="Group 9"/>
          <p:cNvGrpSpPr/>
          <p:nvPr/>
        </p:nvGrpSpPr>
        <p:grpSpPr>
          <a:xfrm>
            <a:off x="2963387" y="1877416"/>
            <a:ext cx="1547856" cy="2063808"/>
            <a:chOff x="2612605" y="1875865"/>
            <a:chExt cx="1547856" cy="2063808"/>
          </a:xfrm>
        </p:grpSpPr>
        <p:pic>
          <p:nvPicPr>
            <p:cNvPr id="6" name="Picture 5" descr="IMG_4360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2605" y="1875865"/>
              <a:ext cx="1547856" cy="20638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ctangle 4"/>
            <p:cNvSpPr/>
            <p:nvPr/>
          </p:nvSpPr>
          <p:spPr>
            <a:xfrm>
              <a:off x="2963387" y="2249066"/>
              <a:ext cx="879756" cy="1250961"/>
            </a:xfrm>
            <a:prstGeom prst="rect">
              <a:avLst/>
            </a:prstGeom>
            <a:noFill/>
            <a:ln w="76200" cmpd="sng">
              <a:solidFill>
                <a:srgbClr val="00FF00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7" name="Picture 6" descr="IMG_4360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17750" r="22227" b="22500"/>
          <a:stretch/>
        </p:blipFill>
        <p:spPr>
          <a:xfrm>
            <a:off x="5549936" y="2292751"/>
            <a:ext cx="873141" cy="1233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IMG_4360.jpg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saturation sat="0"/>
                    </a14:imgEffect>
                    <a14:imgEffect>
                      <a14:brightnessContrast contrast="7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363" t="17749" r="22227" b="22350"/>
          <a:stretch/>
        </p:blipFill>
        <p:spPr>
          <a:xfrm>
            <a:off x="7357002" y="2291199"/>
            <a:ext cx="873141" cy="1236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90721" y="5365156"/>
            <a:ext cx="5836435" cy="938719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GB" sz="1100" dirty="0" smtClean="0">
                <a:latin typeface="Courier"/>
                <a:cs typeface="Courier"/>
              </a:rPr>
              <a:t>“That’s not the point, Abe.”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“What </a:t>
            </a:r>
            <a:r>
              <a:rPr lang="en-GB" sz="1100" i="1" dirty="0" smtClean="0">
                <a:latin typeface="Courier"/>
                <a:cs typeface="Courier"/>
              </a:rPr>
              <a:t>is</a:t>
            </a:r>
            <a:r>
              <a:rPr lang="en-GB" sz="1100" dirty="0" smtClean="0">
                <a:latin typeface="Courier"/>
                <a:cs typeface="Courier"/>
              </a:rPr>
              <a:t> the point, then?”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“One-Point-Oh,” I said.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“What?” replied Abe.</a:t>
            </a:r>
          </a:p>
          <a:p>
            <a:pPr lvl="1"/>
            <a:r>
              <a:rPr lang="en-GB" sz="1100" dirty="0" smtClean="0">
                <a:latin typeface="Courier"/>
                <a:cs typeface="Courier"/>
              </a:rPr>
              <a:t>“Being One-Point-</a:t>
            </a:r>
            <a:r>
              <a:rPr lang="en-GB" sz="1100" i="1" dirty="0" smtClean="0">
                <a:latin typeface="Courier"/>
                <a:cs typeface="Courier"/>
              </a:rPr>
              <a:t>Oh</a:t>
            </a:r>
            <a:r>
              <a:rPr lang="en-GB" sz="1100" dirty="0" smtClean="0">
                <a:latin typeface="Courier"/>
                <a:cs typeface="Courier"/>
              </a:rPr>
              <a:t>. The first to do something cool or new.”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646052" y="1417638"/>
            <a:ext cx="6229563" cy="278175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2283165" y="2434033"/>
            <a:ext cx="529210" cy="1814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701374" y="2865091"/>
            <a:ext cx="6360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622691" y="3011339"/>
            <a:ext cx="63609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762857" y="3936290"/>
            <a:ext cx="0" cy="7957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035059" y="5834516"/>
            <a:ext cx="138801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xplosion 1 28"/>
          <p:cNvSpPr/>
          <p:nvPr/>
        </p:nvSpPr>
        <p:spPr>
          <a:xfrm>
            <a:off x="6622691" y="4732000"/>
            <a:ext cx="2064109" cy="1768831"/>
          </a:xfrm>
          <a:prstGeom prst="irregularSeal1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Magic happens here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651655" y="1417638"/>
            <a:ext cx="149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Preprocessing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457200" y="740094"/>
            <a:ext cx="122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Acquisition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260637" y="4829051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Text output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330260" y="559228"/>
            <a:ext cx="143259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1500" dirty="0" smtClean="0">
                <a:solidFill>
                  <a:srgbClr val="00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GB" sz="11500" dirty="0">
              <a:solidFill>
                <a:srgbClr val="00FF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8838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 descr="michael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7983249" y="1696568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4" name="Rectangle 103"/>
          <p:cNvSpPr/>
          <p:nvPr/>
        </p:nvSpPr>
        <p:spPr>
          <a:xfrm>
            <a:off x="8380962" y="2777681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Rectangle 104"/>
          <p:cNvSpPr/>
          <p:nvPr/>
        </p:nvSpPr>
        <p:spPr>
          <a:xfrm>
            <a:off x="7900754" y="2777681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Rectangle 102"/>
          <p:cNvSpPr/>
          <p:nvPr/>
        </p:nvSpPr>
        <p:spPr>
          <a:xfrm>
            <a:off x="7437509" y="2780075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Rectangle 101"/>
          <p:cNvSpPr/>
          <p:nvPr/>
        </p:nvSpPr>
        <p:spPr>
          <a:xfrm>
            <a:off x="6976163" y="2778878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/>
          <p:cNvSpPr/>
          <p:nvPr/>
        </p:nvSpPr>
        <p:spPr>
          <a:xfrm>
            <a:off x="6512681" y="2778878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Magic Explained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457200" y="2809506"/>
            <a:ext cx="2162635" cy="1123388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Character / font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Training data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" y="5481696"/>
            <a:ext cx="2162635" cy="1123388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Language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Training data –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Dictionaries </a:t>
            </a:r>
            <a:r>
              <a:rPr lang="en-GB" i="1" dirty="0" smtClean="0">
                <a:solidFill>
                  <a:schemeClr val="tx1"/>
                </a:solidFill>
              </a:rPr>
              <a:t>etc.</a:t>
            </a:r>
            <a:endParaRPr lang="en-GB" i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295261" y="4098858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M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583165" y="4098858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c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83165" y="4759554"/>
            <a:ext cx="411070" cy="4584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e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224929" y="4083344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h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66693" y="4083344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a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508457" y="4083344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e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08457" y="4740546"/>
            <a:ext cx="411070" cy="47748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c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150221" y="4094638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l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791985" y="4072907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’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433749" y="4072907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s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98948" y="6264963"/>
            <a:ext cx="2975209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Michael’s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3941401" y="4098858"/>
            <a:ext cx="411070" cy="1119168"/>
            <a:chOff x="4146936" y="3310240"/>
            <a:chExt cx="411070" cy="1119168"/>
          </a:xfrm>
        </p:grpSpPr>
        <p:sp>
          <p:nvSpPr>
            <p:cNvPr id="15" name="Rectangle 14"/>
            <p:cNvSpPr/>
            <p:nvPr/>
          </p:nvSpPr>
          <p:spPr>
            <a:xfrm>
              <a:off x="4146936" y="3310240"/>
              <a:ext cx="411070" cy="458472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i="1" dirty="0" err="1">
                  <a:solidFill>
                    <a:srgbClr val="000000"/>
                  </a:solidFill>
                  <a:latin typeface="American Typewriter"/>
                  <a:cs typeface="American Typewriter"/>
                </a:rPr>
                <a:t>i</a:t>
              </a:r>
              <a:endParaRPr lang="en-GB" sz="2000" i="1" dirty="0">
                <a:solidFill>
                  <a:srgbClr val="000000"/>
                </a:solidFill>
                <a:latin typeface="American Typewriter"/>
                <a:cs typeface="American Typewriter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146936" y="3951928"/>
              <a:ext cx="411070" cy="47748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i="1" dirty="0" smtClean="0">
                  <a:solidFill>
                    <a:srgbClr val="000000"/>
                  </a:solidFill>
                  <a:latin typeface="American Typewriter"/>
                  <a:cs typeface="American Typewriter"/>
                </a:rPr>
                <a:t>l</a:t>
              </a:r>
              <a:endParaRPr lang="en-GB" sz="2000" i="1" dirty="0">
                <a:solidFill>
                  <a:srgbClr val="000000"/>
                </a:solidFill>
                <a:latin typeface="American Typewriter"/>
                <a:cs typeface="American Typewriter"/>
              </a:endParaRPr>
            </a:p>
          </p:txBody>
        </p:sp>
        <p:cxnSp>
          <p:nvCxnSpPr>
            <p:cNvPr id="37" name="Straight Connector 36"/>
            <p:cNvCxnSpPr>
              <a:stCxn id="15" idx="2"/>
              <a:endCxn id="16" idx="0"/>
            </p:cNvCxnSpPr>
            <p:nvPr/>
          </p:nvCxnSpPr>
          <p:spPr>
            <a:xfrm>
              <a:off x="4352471" y="3768712"/>
              <a:ext cx="0" cy="18321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>
            <a:stCxn id="17" idx="2"/>
            <a:endCxn id="18" idx="0"/>
          </p:cNvCxnSpPr>
          <p:nvPr/>
        </p:nvCxnSpPr>
        <p:spPr>
          <a:xfrm>
            <a:off x="4788700" y="4557330"/>
            <a:ext cx="0" cy="2022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2" idx="2"/>
            <a:endCxn id="23" idx="0"/>
          </p:cNvCxnSpPr>
          <p:nvPr/>
        </p:nvCxnSpPr>
        <p:spPr>
          <a:xfrm>
            <a:off x="6713992" y="4541816"/>
            <a:ext cx="0" cy="19873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791985" y="4759554"/>
            <a:ext cx="411070" cy="45847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>
                <a:solidFill>
                  <a:srgbClr val="000000"/>
                </a:solidFill>
                <a:latin typeface="American Typewriter"/>
                <a:cs typeface="American Typewriter"/>
              </a:rPr>
              <a:t> </a:t>
            </a:r>
          </a:p>
        </p:txBody>
      </p:sp>
      <p:cxnSp>
        <p:nvCxnSpPr>
          <p:cNvPr id="45" name="Straight Connector 44"/>
          <p:cNvCxnSpPr>
            <a:stCxn id="25" idx="2"/>
            <a:endCxn id="44" idx="0"/>
          </p:cNvCxnSpPr>
          <p:nvPr/>
        </p:nvCxnSpPr>
        <p:spPr>
          <a:xfrm>
            <a:off x="7997520" y="4531379"/>
            <a:ext cx="0" cy="2281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3931203" y="1431340"/>
            <a:ext cx="1935490" cy="61531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Adaptive Filter to Black/White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146936" y="2299450"/>
            <a:ext cx="1811534" cy="55283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Component shape extraction</a:t>
            </a:r>
          </a:p>
        </p:txBody>
      </p:sp>
      <p:sp>
        <p:nvSpPr>
          <p:cNvPr id="60" name="Rectangle 59"/>
          <p:cNvSpPr/>
          <p:nvPr/>
        </p:nvSpPr>
        <p:spPr>
          <a:xfrm>
            <a:off x="4249024" y="3116762"/>
            <a:ext cx="1935141" cy="47622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Shape matching</a:t>
            </a:r>
          </a:p>
        </p:txBody>
      </p:sp>
      <p:cxnSp>
        <p:nvCxnSpPr>
          <p:cNvPr id="64" name="Straight Connector 63"/>
          <p:cNvCxnSpPr>
            <a:stCxn id="7" idx="3"/>
            <a:endCxn id="60" idx="1"/>
          </p:cNvCxnSpPr>
          <p:nvPr/>
        </p:nvCxnSpPr>
        <p:spPr>
          <a:xfrm flipV="1">
            <a:off x="2619835" y="3354872"/>
            <a:ext cx="1629189" cy="16328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7" idx="2"/>
            <a:endCxn id="59" idx="0"/>
          </p:cNvCxnSpPr>
          <p:nvPr/>
        </p:nvCxnSpPr>
        <p:spPr>
          <a:xfrm>
            <a:off x="4898948" y="2046657"/>
            <a:ext cx="153755" cy="2527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9" idx="2"/>
            <a:endCxn id="60" idx="0"/>
          </p:cNvCxnSpPr>
          <p:nvPr/>
        </p:nvCxnSpPr>
        <p:spPr>
          <a:xfrm>
            <a:off x="5052703" y="2852289"/>
            <a:ext cx="163892" cy="2644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60" idx="2"/>
          </p:cNvCxnSpPr>
          <p:nvPr/>
        </p:nvCxnSpPr>
        <p:spPr>
          <a:xfrm>
            <a:off x="5216595" y="3592982"/>
            <a:ext cx="152400" cy="3399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3057746" y="3927213"/>
            <a:ext cx="5965113" cy="143719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TextBox 120"/>
          <p:cNvSpPr txBox="1"/>
          <p:nvPr/>
        </p:nvSpPr>
        <p:spPr>
          <a:xfrm>
            <a:off x="1705844" y="4531379"/>
            <a:ext cx="135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Probabilities</a:t>
            </a:r>
            <a:endParaRPr lang="en-GB" dirty="0"/>
          </a:p>
        </p:txBody>
      </p:sp>
      <p:sp>
        <p:nvSpPr>
          <p:cNvPr id="122" name="TextBox 121"/>
          <p:cNvSpPr txBox="1"/>
          <p:nvPr/>
        </p:nvSpPr>
        <p:spPr>
          <a:xfrm>
            <a:off x="7903908" y="6162779"/>
            <a:ext cx="121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Statistical</a:t>
            </a:r>
          </a:p>
          <a:p>
            <a:r>
              <a:rPr lang="en-GB" dirty="0" smtClean="0"/>
              <a:t>confidence</a:t>
            </a:r>
            <a:endParaRPr lang="en-GB" dirty="0"/>
          </a:p>
        </p:txBody>
      </p:sp>
      <p:cxnSp>
        <p:nvCxnSpPr>
          <p:cNvPr id="123" name="Straight Arrow Connector 122"/>
          <p:cNvCxnSpPr>
            <a:endCxn id="27" idx="0"/>
          </p:cNvCxnSpPr>
          <p:nvPr/>
        </p:nvCxnSpPr>
        <p:spPr>
          <a:xfrm>
            <a:off x="6040642" y="6055859"/>
            <a:ext cx="345911" cy="2091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8" idx="3"/>
            <a:endCxn id="135" idx="1"/>
          </p:cNvCxnSpPr>
          <p:nvPr/>
        </p:nvCxnSpPr>
        <p:spPr>
          <a:xfrm flipV="1">
            <a:off x="2619835" y="5817749"/>
            <a:ext cx="1938773" cy="225641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2990024" y="6010235"/>
            <a:ext cx="1143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l</a:t>
            </a:r>
            <a:r>
              <a:rPr lang="en-GB" dirty="0" err="1" smtClean="0"/>
              <a:t>ang</a:t>
            </a:r>
            <a:r>
              <a:rPr lang="en-GB" dirty="0" smtClean="0"/>
              <a:t>=</a:t>
            </a:r>
            <a:r>
              <a:rPr lang="en-GB" i="1" dirty="0" smtClean="0"/>
              <a:t>ENG</a:t>
            </a:r>
            <a:endParaRPr lang="en-GB" i="1" dirty="0"/>
          </a:p>
        </p:txBody>
      </p:sp>
      <p:sp>
        <p:nvSpPr>
          <p:cNvPr id="135" name="Rectangle 134"/>
          <p:cNvSpPr/>
          <p:nvPr/>
        </p:nvSpPr>
        <p:spPr>
          <a:xfrm>
            <a:off x="4558608" y="5579639"/>
            <a:ext cx="1935141" cy="47622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Word matching</a:t>
            </a:r>
          </a:p>
        </p:txBody>
      </p:sp>
      <p:cxnSp>
        <p:nvCxnSpPr>
          <p:cNvPr id="142" name="Straight Arrow Connector 141"/>
          <p:cNvCxnSpPr>
            <a:endCxn id="135" idx="0"/>
          </p:cNvCxnSpPr>
          <p:nvPr/>
        </p:nvCxnSpPr>
        <p:spPr>
          <a:xfrm>
            <a:off x="5517697" y="5376875"/>
            <a:ext cx="8482" cy="2027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39" idx="3"/>
            <a:endCxn id="57" idx="1"/>
          </p:cNvCxnSpPr>
          <p:nvPr/>
        </p:nvCxnSpPr>
        <p:spPr>
          <a:xfrm flipV="1">
            <a:off x="3057746" y="1738999"/>
            <a:ext cx="873457" cy="106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8133989" y="2046657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8138150" y="1826554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28" name="Curved Connector 27"/>
          <p:cNvCxnSpPr/>
          <p:nvPr/>
        </p:nvCxnSpPr>
        <p:spPr>
          <a:xfrm rot="5400000">
            <a:off x="8212366" y="2104715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88" name="Freeform 87"/>
          <p:cNvSpPr/>
          <p:nvPr/>
        </p:nvSpPr>
        <p:spPr>
          <a:xfrm flipV="1">
            <a:off x="8297298" y="2042759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89" name="Curved Connector 88"/>
          <p:cNvCxnSpPr/>
          <p:nvPr/>
        </p:nvCxnSpPr>
        <p:spPr>
          <a:xfrm rot="16200000" flipH="1">
            <a:off x="7832241" y="2104715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95" name="Freeform 94"/>
          <p:cNvSpPr/>
          <p:nvPr/>
        </p:nvSpPr>
        <p:spPr>
          <a:xfrm>
            <a:off x="7028260" y="3118735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97" name="Freeform 96"/>
          <p:cNvSpPr/>
          <p:nvPr/>
        </p:nvSpPr>
        <p:spPr>
          <a:xfrm>
            <a:off x="7958170" y="2879485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98" name="Curved Connector 97"/>
          <p:cNvCxnSpPr/>
          <p:nvPr/>
        </p:nvCxnSpPr>
        <p:spPr>
          <a:xfrm rot="5400000">
            <a:off x="8456076" y="3149693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00" name="Freeform 99"/>
          <p:cNvSpPr/>
          <p:nvPr/>
        </p:nvSpPr>
        <p:spPr>
          <a:xfrm flipV="1">
            <a:off x="7580565" y="3087647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01" name="Curved Connector 100"/>
          <p:cNvCxnSpPr/>
          <p:nvPr/>
        </p:nvCxnSpPr>
        <p:spPr>
          <a:xfrm rot="16200000" flipH="1">
            <a:off x="6304109" y="3159009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39" name="Picture 38" descr="michael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09" y="1313247"/>
            <a:ext cx="2601237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7" name="Picture 106" descr="michael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6071967" y="1249351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Picture 57" descr="michaels.png"/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7028260" y="1388800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50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OCR Shape Matching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6086276" y="1380532"/>
            <a:ext cx="1828434" cy="4940296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Layer 2 - Letters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778436" y="1380531"/>
            <a:ext cx="3930108" cy="4940297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b="1" dirty="0" smtClean="0">
                <a:solidFill>
                  <a:schemeClr val="tx1"/>
                </a:solidFill>
              </a:rPr>
              <a:t>Layer 1 - Primitives</a:t>
            </a:r>
            <a:endParaRPr lang="en-GB" b="1" dirty="0">
              <a:solidFill>
                <a:schemeClr val="tx1"/>
              </a:solidFill>
            </a:endParaRPr>
          </a:p>
        </p:txBody>
      </p:sp>
      <p:pic>
        <p:nvPicPr>
          <p:cNvPr id="5" name="Picture 4" descr="michael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6498959" y="2082214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1897202" y="1616320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/>
          <p:cNvSpPr/>
          <p:nvPr/>
        </p:nvSpPr>
        <p:spPr>
          <a:xfrm>
            <a:off x="6649699" y="2432303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6653860" y="2212200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3" name="Curved Connector 12"/>
          <p:cNvCxnSpPr/>
          <p:nvPr/>
        </p:nvCxnSpPr>
        <p:spPr>
          <a:xfrm rot="5400000">
            <a:off x="6728076" y="2490361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4" name="Freeform 13"/>
          <p:cNvSpPr/>
          <p:nvPr/>
        </p:nvSpPr>
        <p:spPr>
          <a:xfrm flipV="1">
            <a:off x="6813008" y="2428405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5" name="Curved Connector 14"/>
          <p:cNvCxnSpPr/>
          <p:nvPr/>
        </p:nvCxnSpPr>
        <p:spPr>
          <a:xfrm rot="16200000" flipH="1">
            <a:off x="6347951" y="2490361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Curved Connector 19"/>
          <p:cNvCxnSpPr/>
          <p:nvPr/>
        </p:nvCxnSpPr>
        <p:spPr>
          <a:xfrm rot="16200000" flipH="1">
            <a:off x="1688630" y="1996451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1" name="Picture 20" descr="michaels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457200" y="2497168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Straight Connector 22"/>
          <p:cNvCxnSpPr/>
          <p:nvPr/>
        </p:nvCxnSpPr>
        <p:spPr>
          <a:xfrm flipH="1">
            <a:off x="1622070" y="1995988"/>
            <a:ext cx="19295" cy="38909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1" idx="3"/>
          </p:cNvCxnSpPr>
          <p:nvPr/>
        </p:nvCxnSpPr>
        <p:spPr>
          <a:xfrm>
            <a:off x="1099225" y="2933560"/>
            <a:ext cx="5549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10" idx="1"/>
          </p:cNvCxnSpPr>
          <p:nvPr/>
        </p:nvCxnSpPr>
        <p:spPr>
          <a:xfrm>
            <a:off x="1654194" y="1995988"/>
            <a:ext cx="2430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9" idx="1"/>
          </p:cNvCxnSpPr>
          <p:nvPr/>
        </p:nvCxnSpPr>
        <p:spPr>
          <a:xfrm>
            <a:off x="1654194" y="2560035"/>
            <a:ext cx="979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8" idx="1"/>
          </p:cNvCxnSpPr>
          <p:nvPr/>
        </p:nvCxnSpPr>
        <p:spPr>
          <a:xfrm>
            <a:off x="1654194" y="3076553"/>
            <a:ext cx="17324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7" idx="1"/>
          </p:cNvCxnSpPr>
          <p:nvPr/>
        </p:nvCxnSpPr>
        <p:spPr>
          <a:xfrm>
            <a:off x="1654194" y="3572955"/>
            <a:ext cx="2572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654194" y="4057851"/>
            <a:ext cx="34608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  <a:endCxn id="5" idx="1"/>
          </p:cNvCxnSpPr>
          <p:nvPr/>
        </p:nvCxnSpPr>
        <p:spPr>
          <a:xfrm>
            <a:off x="2320702" y="1995988"/>
            <a:ext cx="4178257" cy="522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55"/>
          <p:cNvCxnSpPr>
            <a:stCxn id="9" idx="3"/>
            <a:endCxn id="5" idx="1"/>
          </p:cNvCxnSpPr>
          <p:nvPr/>
        </p:nvCxnSpPr>
        <p:spPr>
          <a:xfrm flipV="1">
            <a:off x="3056914" y="2518606"/>
            <a:ext cx="3442045" cy="4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55"/>
          <p:cNvCxnSpPr>
            <a:stCxn id="8" idx="3"/>
            <a:endCxn id="5" idx="1"/>
          </p:cNvCxnSpPr>
          <p:nvPr/>
        </p:nvCxnSpPr>
        <p:spPr>
          <a:xfrm flipV="1">
            <a:off x="3810164" y="2518606"/>
            <a:ext cx="2688795" cy="557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55"/>
          <p:cNvCxnSpPr>
            <a:stCxn id="7" idx="3"/>
            <a:endCxn id="5" idx="1"/>
          </p:cNvCxnSpPr>
          <p:nvPr/>
        </p:nvCxnSpPr>
        <p:spPr>
          <a:xfrm flipV="1">
            <a:off x="4650023" y="2518606"/>
            <a:ext cx="1848936" cy="10543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55"/>
          <p:cNvCxnSpPr>
            <a:stCxn id="6" idx="3"/>
            <a:endCxn id="5" idx="1"/>
          </p:cNvCxnSpPr>
          <p:nvPr/>
        </p:nvCxnSpPr>
        <p:spPr>
          <a:xfrm flipV="1">
            <a:off x="5538565" y="2518606"/>
            <a:ext cx="960394" cy="1359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258110" y="2294392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M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cxnSp>
        <p:nvCxnSpPr>
          <p:cNvPr id="36" name="Straight Arrow Connector 35"/>
          <p:cNvCxnSpPr>
            <a:stCxn id="5" idx="3"/>
            <a:endCxn id="35" idx="1"/>
          </p:cNvCxnSpPr>
          <p:nvPr/>
        </p:nvCxnSpPr>
        <p:spPr>
          <a:xfrm>
            <a:off x="7140984" y="2518606"/>
            <a:ext cx="1117126" cy="5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320702" y="4446192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Curved Connector 37"/>
          <p:cNvCxnSpPr/>
          <p:nvPr/>
        </p:nvCxnSpPr>
        <p:spPr>
          <a:xfrm>
            <a:off x="2378913" y="4539120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48" name="Rectangle 47"/>
          <p:cNvSpPr/>
          <p:nvPr/>
        </p:nvSpPr>
        <p:spPr>
          <a:xfrm>
            <a:off x="4205510" y="5359277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9" name="Curved Connector 37"/>
          <p:cNvCxnSpPr/>
          <p:nvPr/>
        </p:nvCxnSpPr>
        <p:spPr>
          <a:xfrm>
            <a:off x="4263721" y="6007989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2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1" name="Rectangle 50"/>
          <p:cNvSpPr/>
          <p:nvPr/>
        </p:nvSpPr>
        <p:spPr>
          <a:xfrm>
            <a:off x="6718527" y="4446192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2" name="Curved Connector 37"/>
          <p:cNvCxnSpPr/>
          <p:nvPr/>
        </p:nvCxnSpPr>
        <p:spPr>
          <a:xfrm>
            <a:off x="6776738" y="4539120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5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3" name="Curved Connector 37"/>
          <p:cNvCxnSpPr/>
          <p:nvPr/>
        </p:nvCxnSpPr>
        <p:spPr>
          <a:xfrm>
            <a:off x="6776738" y="4831728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3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4" name="Curved Connector 37"/>
          <p:cNvCxnSpPr/>
          <p:nvPr/>
        </p:nvCxnSpPr>
        <p:spPr>
          <a:xfrm>
            <a:off x="6776738" y="5102634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2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55" name="Curved Connector 54"/>
          <p:cNvCxnSpPr/>
          <p:nvPr/>
        </p:nvCxnSpPr>
        <p:spPr>
          <a:xfrm rot="16200000" flipH="1">
            <a:off x="6520785" y="4789442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56" name="Rectangle 55"/>
          <p:cNvSpPr/>
          <p:nvPr/>
        </p:nvSpPr>
        <p:spPr>
          <a:xfrm>
            <a:off x="8250072" y="4602492"/>
            <a:ext cx="411070" cy="45847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E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cxnSp>
        <p:nvCxnSpPr>
          <p:cNvPr id="57" name="Straight Arrow Connector 56"/>
          <p:cNvCxnSpPr>
            <a:stCxn id="51" idx="3"/>
            <a:endCxn id="56" idx="1"/>
          </p:cNvCxnSpPr>
          <p:nvPr/>
        </p:nvCxnSpPr>
        <p:spPr>
          <a:xfrm>
            <a:off x="7142027" y="4825860"/>
            <a:ext cx="1108045" cy="5868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5"/>
          <p:cNvCxnSpPr>
            <a:stCxn id="48" idx="3"/>
            <a:endCxn id="51" idx="1"/>
          </p:cNvCxnSpPr>
          <p:nvPr/>
        </p:nvCxnSpPr>
        <p:spPr>
          <a:xfrm flipV="1">
            <a:off x="4629010" y="4825860"/>
            <a:ext cx="2089517" cy="9130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55"/>
          <p:cNvCxnSpPr>
            <a:stCxn id="46" idx="3"/>
            <a:endCxn id="51" idx="1"/>
          </p:cNvCxnSpPr>
          <p:nvPr/>
        </p:nvCxnSpPr>
        <p:spPr>
          <a:xfrm flipV="1">
            <a:off x="3704657" y="4825860"/>
            <a:ext cx="3013870" cy="45013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55"/>
          <p:cNvCxnSpPr>
            <a:stCxn id="37" idx="3"/>
            <a:endCxn id="51" idx="1"/>
          </p:cNvCxnSpPr>
          <p:nvPr/>
        </p:nvCxnSpPr>
        <p:spPr>
          <a:xfrm>
            <a:off x="2744202" y="4825860"/>
            <a:ext cx="3974325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281157" y="4896331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9" name="Straight Arrow Connector 68"/>
          <p:cNvCxnSpPr>
            <a:stCxn id="10" idx="3"/>
            <a:endCxn id="51" idx="1"/>
          </p:cNvCxnSpPr>
          <p:nvPr/>
        </p:nvCxnSpPr>
        <p:spPr>
          <a:xfrm>
            <a:off x="2320702" y="1995988"/>
            <a:ext cx="4397825" cy="2829872"/>
          </a:xfrm>
          <a:prstGeom prst="curvedConnector3">
            <a:avLst>
              <a:gd name="adj1" fmla="val 82903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5115065" y="3498120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4226523" y="3193287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386664" y="2696885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2633414" y="2180367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reeform 15"/>
          <p:cNvSpPr/>
          <p:nvPr/>
        </p:nvSpPr>
        <p:spPr>
          <a:xfrm>
            <a:off x="2685511" y="2520224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4283939" y="3295091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8" name="Curved Connector 17"/>
          <p:cNvCxnSpPr/>
          <p:nvPr/>
        </p:nvCxnSpPr>
        <p:spPr>
          <a:xfrm rot="5400000">
            <a:off x="5190179" y="3870132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9" name="Freeform 18"/>
          <p:cNvSpPr/>
          <p:nvPr/>
        </p:nvSpPr>
        <p:spPr>
          <a:xfrm flipV="1">
            <a:off x="3529720" y="3004457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72" name="Straight Arrow Connector 55"/>
          <p:cNvCxnSpPr>
            <a:endCxn id="37" idx="1"/>
          </p:cNvCxnSpPr>
          <p:nvPr/>
        </p:nvCxnSpPr>
        <p:spPr>
          <a:xfrm flipV="1">
            <a:off x="1654194" y="4825860"/>
            <a:ext cx="666508" cy="586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55"/>
          <p:cNvCxnSpPr>
            <a:endCxn id="46" idx="1"/>
          </p:cNvCxnSpPr>
          <p:nvPr/>
        </p:nvCxnSpPr>
        <p:spPr>
          <a:xfrm>
            <a:off x="1634899" y="5275999"/>
            <a:ext cx="164625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urved Connector 37"/>
          <p:cNvCxnSpPr/>
          <p:nvPr/>
        </p:nvCxnSpPr>
        <p:spPr>
          <a:xfrm>
            <a:off x="3339368" y="5275999"/>
            <a:ext cx="306598" cy="0"/>
          </a:xfrm>
          <a:prstGeom prst="straightConnector1">
            <a:avLst/>
          </a:prstGeom>
          <a:noFill/>
          <a:ln w="38100" cap="flat" cmpd="sng">
            <a:solidFill>
              <a:schemeClr val="accent3">
                <a:lumMod val="50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82" name="Straight Arrow Connector 55"/>
          <p:cNvCxnSpPr>
            <a:endCxn id="48" idx="1"/>
          </p:cNvCxnSpPr>
          <p:nvPr/>
        </p:nvCxnSpPr>
        <p:spPr>
          <a:xfrm>
            <a:off x="1634899" y="5738945"/>
            <a:ext cx="257061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460317" y="5286335"/>
            <a:ext cx="109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No match</a:t>
            </a:r>
            <a:endParaRPr lang="en-GB" i="1" dirty="0"/>
          </a:p>
        </p:txBody>
      </p:sp>
      <p:sp>
        <p:nvSpPr>
          <p:cNvPr id="94" name="TextBox 93"/>
          <p:cNvSpPr txBox="1"/>
          <p:nvPr/>
        </p:nvSpPr>
        <p:spPr>
          <a:xfrm>
            <a:off x="6498959" y="3015005"/>
            <a:ext cx="1090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Match</a:t>
            </a:r>
            <a:endParaRPr lang="en-GB" dirty="0"/>
          </a:p>
        </p:txBody>
      </p:sp>
      <p:sp>
        <p:nvSpPr>
          <p:cNvPr id="95" name="TextBox 94"/>
          <p:cNvSpPr txBox="1"/>
          <p:nvPr/>
        </p:nvSpPr>
        <p:spPr>
          <a:xfrm>
            <a:off x="4528565" y="4509918"/>
            <a:ext cx="1153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No match</a:t>
            </a:r>
            <a:endParaRPr lang="en-GB" i="1" dirty="0"/>
          </a:p>
        </p:txBody>
      </p:sp>
      <p:sp>
        <p:nvSpPr>
          <p:cNvPr id="96" name="TextBox 95"/>
          <p:cNvSpPr txBox="1"/>
          <p:nvPr/>
        </p:nvSpPr>
        <p:spPr>
          <a:xfrm>
            <a:off x="4520073" y="1934834"/>
            <a:ext cx="788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Match</a:t>
            </a:r>
            <a:endParaRPr lang="en-GB" dirty="0"/>
          </a:p>
        </p:txBody>
      </p:sp>
      <p:sp>
        <p:nvSpPr>
          <p:cNvPr id="45" name="TextBox 44"/>
          <p:cNvSpPr txBox="1"/>
          <p:nvPr/>
        </p:nvSpPr>
        <p:spPr>
          <a:xfrm>
            <a:off x="156317" y="6418693"/>
            <a:ext cx="254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(w * h) pixels * bit-depth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115065" y="6418693"/>
            <a:ext cx="1597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Feature vector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8128079" y="6418693"/>
            <a:ext cx="65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char</a:t>
            </a:r>
          </a:p>
        </p:txBody>
      </p:sp>
      <p:cxnSp>
        <p:nvCxnSpPr>
          <p:cNvPr id="58" name="Straight Arrow Connector 57"/>
          <p:cNvCxnSpPr>
            <a:stCxn id="45" idx="3"/>
            <a:endCxn id="68" idx="1"/>
          </p:cNvCxnSpPr>
          <p:nvPr/>
        </p:nvCxnSpPr>
        <p:spPr>
          <a:xfrm>
            <a:off x="2699927" y="6603359"/>
            <a:ext cx="24151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68" idx="3"/>
            <a:endCxn id="70" idx="1"/>
          </p:cNvCxnSpPr>
          <p:nvPr/>
        </p:nvCxnSpPr>
        <p:spPr>
          <a:xfrm>
            <a:off x="6712803" y="6603359"/>
            <a:ext cx="141527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105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Tesseract</a:t>
            </a:r>
            <a:r>
              <a:rPr lang="en-GB" dirty="0" smtClean="0"/>
              <a:t> OCR Library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2615810" y="6400935"/>
            <a:ext cx="4057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 smtClean="0"/>
              <a:t>1987 - HP introduces the desktop scanner, </a:t>
            </a:r>
            <a:r>
              <a:rPr lang="en-GB" sz="1000" i="1" dirty="0" err="1" smtClean="0"/>
              <a:t>ScanJet</a:t>
            </a:r>
            <a:endParaRPr lang="en-GB" sz="1000" i="1" dirty="0" smtClean="0"/>
          </a:p>
          <a:p>
            <a:r>
              <a:rPr lang="en-GB" sz="1000" i="1" dirty="0"/>
              <a:t>http://</a:t>
            </a:r>
            <a:r>
              <a:rPr lang="en-GB" sz="1000" i="1" dirty="0" err="1"/>
              <a:t>www.hpmuseum.net</a:t>
            </a:r>
            <a:r>
              <a:rPr lang="en-GB" sz="1000" i="1" dirty="0"/>
              <a:t>/</a:t>
            </a:r>
            <a:r>
              <a:rPr lang="en-GB" sz="1000" i="1" dirty="0" err="1"/>
              <a:t>display_item.php?hw</a:t>
            </a:r>
            <a:r>
              <a:rPr lang="en-GB" sz="1000" i="1" dirty="0"/>
              <a:t>=295</a:t>
            </a:r>
          </a:p>
        </p:txBody>
      </p:sp>
      <p:pic>
        <p:nvPicPr>
          <p:cNvPr id="5" name="Picture 4" descr="HP ScanJet introduced 1987 - open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62" b="97975" l="3071" r="978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5" y="3337110"/>
            <a:ext cx="2749883" cy="3263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615810" y="1600200"/>
            <a:ext cx="6070989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/>
              <a:t>Free, open-source software</a:t>
            </a:r>
            <a:endParaRPr lang="en-GB" sz="2400" dirty="0"/>
          </a:p>
          <a:p>
            <a:pPr marL="0" indent="0">
              <a:buNone/>
            </a:pPr>
            <a:r>
              <a:rPr lang="en-GB" sz="2400" dirty="0"/>
              <a:t>Developed by HP Labs 1985-1995</a:t>
            </a:r>
          </a:p>
          <a:p>
            <a:pPr marL="0" indent="0">
              <a:buNone/>
            </a:pPr>
            <a:r>
              <a:rPr lang="en-GB" sz="2400" dirty="0"/>
              <a:t>Now sponsored by Google</a:t>
            </a:r>
          </a:p>
          <a:p>
            <a:pPr marL="0" indent="0">
              <a:buNone/>
            </a:pPr>
            <a:endParaRPr lang="en-GB" sz="2400" dirty="0"/>
          </a:p>
          <a:p>
            <a:r>
              <a:rPr lang="en-GB" sz="2400" dirty="0"/>
              <a:t>C++</a:t>
            </a:r>
          </a:p>
          <a:p>
            <a:r>
              <a:rPr lang="en-GB" sz="2400" dirty="0"/>
              <a:t>Windows, Mac, Linux, Android, </a:t>
            </a:r>
            <a:r>
              <a:rPr lang="en-GB" sz="2400" dirty="0" err="1" smtClean="0"/>
              <a:t>iOS</a:t>
            </a:r>
            <a:endParaRPr lang="en-GB" sz="2400" dirty="0" smtClean="0"/>
          </a:p>
          <a:p>
            <a:r>
              <a:rPr lang="en-GB" sz="2400" dirty="0" smtClean="0"/>
              <a:t>Wrappers for .NET, Python, …</a:t>
            </a:r>
            <a:endParaRPr lang="en-GB" sz="2400" dirty="0"/>
          </a:p>
          <a:p>
            <a:r>
              <a:rPr lang="en-GB" sz="2400" dirty="0"/>
              <a:t>Apache License 2.0</a:t>
            </a:r>
          </a:p>
          <a:p>
            <a:r>
              <a:rPr lang="en-GB" sz="2400" dirty="0">
                <a:hlinkClick r:id="rId5"/>
              </a:rPr>
              <a:t>http://code.google.com/p/tesseract-ocr/</a:t>
            </a:r>
            <a:endParaRPr lang="en-GB" sz="2400" dirty="0"/>
          </a:p>
          <a:p>
            <a:pPr marL="0" indent="0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74776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93297" y="3319756"/>
            <a:ext cx="5469427" cy="477844"/>
          </a:xfrm>
          <a:prstGeom prst="rect">
            <a:avLst/>
          </a:prstGeom>
          <a:solidFill>
            <a:srgbClr val="FEFAC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OCR - Magic Happens Here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18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800" dirty="0" err="1">
                <a:solidFill>
                  <a:srgbClr val="0000FD"/>
                </a:solidFill>
                <a:latin typeface="Monaco"/>
              </a:rPr>
              <a:t>ocr_text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8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pPr marL="0" indent="0">
              <a:buNone/>
            </a:pPr>
            <a:r>
              <a:rPr lang="en-GB" sz="18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800" dirty="0">
                <a:solidFill>
                  <a:srgbClr val="610531"/>
                </a:solidFill>
                <a:latin typeface="Monaco"/>
              </a:rPr>
              <a:t>'''Perform OCR on the image.'''</a:t>
            </a:r>
            <a:endParaRPr lang="en-GB" sz="18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GB" sz="18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800" dirty="0" err="1">
                <a:solidFill>
                  <a:prstClr val="black"/>
                </a:solidFill>
                <a:latin typeface="Monaco"/>
              </a:rPr>
              <a:t>tr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GB" sz="1800" dirty="0" err="1">
                <a:solidFill>
                  <a:prstClr val="black"/>
                </a:solidFill>
                <a:latin typeface="Courier"/>
              </a:rPr>
              <a:t>Tesseract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800" dirty="0" err="1">
                <a:solidFill>
                  <a:prstClr val="black"/>
                </a:solidFill>
                <a:latin typeface="Monaco"/>
              </a:rPr>
              <a:t>lang</a:t>
            </a:r>
            <a:r>
              <a:rPr lang="en-GB" sz="18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8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GB" sz="1800" dirty="0" err="1" smtClean="0">
                <a:solidFill>
                  <a:srgbClr val="610531"/>
                </a:solidFill>
                <a:latin typeface="Monaco"/>
              </a:rPr>
              <a:t>eng</a:t>
            </a:r>
            <a:r>
              <a:rPr lang="en-GB" sz="1800" dirty="0" smtClean="0">
                <a:solidFill>
                  <a:srgbClr val="610531"/>
                </a:solidFill>
                <a:latin typeface="Monaco"/>
              </a:rPr>
              <a:t>’</a:t>
            </a:r>
            <a:r>
              <a:rPr lang="en-GB" sz="1800" dirty="0" smtClean="0">
                <a:solidFill>
                  <a:prstClr val="black"/>
                </a:solidFill>
                <a:latin typeface="Courier"/>
              </a:rPr>
              <a:t>)</a:t>
            </a:r>
            <a:endParaRPr lang="en-US" sz="1800" dirty="0" smtClean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800" dirty="0" err="1" smtClean="0">
                <a:solidFill>
                  <a:prstClr val="black"/>
                </a:solidFill>
                <a:latin typeface="Monaco"/>
              </a:rPr>
              <a:t>pil_image</a:t>
            </a: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800" dirty="0" err="1" smtClean="0">
                <a:solidFill>
                  <a:prstClr val="black"/>
                </a:solidFill>
                <a:latin typeface="Courier"/>
              </a:rPr>
              <a:t>pil.Image.fromarray</a:t>
            </a: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800" dirty="0" err="1" smtClean="0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800" dirty="0" err="1">
                <a:solidFill>
                  <a:prstClr val="black"/>
                </a:solidFill>
                <a:latin typeface="Courier"/>
              </a:rPr>
              <a:t>tr.set_image</a:t>
            </a:r>
            <a:r>
              <a:rPr lang="en-US" sz="18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800" dirty="0" err="1">
                <a:solidFill>
                  <a:prstClr val="black"/>
                </a:solidFill>
                <a:latin typeface="Courier"/>
              </a:rPr>
              <a:t>pil_image</a:t>
            </a:r>
            <a:r>
              <a:rPr lang="en-US" sz="18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2800" dirty="0">
                <a:solidFill>
                  <a:prstClr val="black"/>
                </a:solidFill>
                <a:latin typeface="Monaco"/>
              </a:rPr>
              <a:t>utf8_text</a:t>
            </a:r>
            <a:r>
              <a:rPr lang="en-US" sz="28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2800" dirty="0" err="1">
                <a:solidFill>
                  <a:prstClr val="black"/>
                </a:solidFill>
                <a:latin typeface="Courier"/>
              </a:rPr>
              <a:t>tr.get_text</a:t>
            </a:r>
            <a:r>
              <a:rPr lang="en-US" sz="2800" dirty="0">
                <a:solidFill>
                  <a:prstClr val="black"/>
                </a:solidFill>
                <a:latin typeface="Courier"/>
              </a:rPr>
              <a:t>()</a:t>
            </a:r>
            <a:endParaRPr lang="en-US" sz="1800" dirty="0">
              <a:solidFill>
                <a:prstClr val="black"/>
              </a:solidFill>
              <a:latin typeface="Courier"/>
            </a:endParaRPr>
          </a:p>
          <a:p>
            <a:pPr marL="0" indent="0">
              <a:buNone/>
            </a:pPr>
            <a:r>
              <a:rPr lang="en-US" sz="18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800" dirty="0">
                <a:solidFill>
                  <a:srgbClr val="6A006C"/>
                </a:solidFill>
                <a:latin typeface="Monaco"/>
              </a:rPr>
              <a:t>return</a:t>
            </a:r>
            <a:r>
              <a:rPr lang="en-US" sz="1800" dirty="0">
                <a:solidFill>
                  <a:prstClr val="black"/>
                </a:solidFill>
                <a:latin typeface="Courier"/>
              </a:rPr>
              <a:t> utf8_text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9287" y="6442501"/>
            <a:ext cx="89547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books.py</a:t>
            </a:r>
            <a:endParaRPr lang="en-GB" sz="1200" i="1" dirty="0"/>
          </a:p>
        </p:txBody>
      </p:sp>
      <p:pic>
        <p:nvPicPr>
          <p:cNvPr id="6" name="Picture 5" descr="books 7 OCR region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52" b="68046"/>
          <a:stretch/>
        </p:blipFill>
        <p:spPr>
          <a:xfrm>
            <a:off x="189287" y="4176574"/>
            <a:ext cx="4400896" cy="96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Elbow Connector 7"/>
          <p:cNvCxnSpPr>
            <a:stCxn id="6" idx="2"/>
            <a:endCxn id="5" idx="1"/>
          </p:cNvCxnSpPr>
          <p:nvPr/>
        </p:nvCxnSpPr>
        <p:spPr>
          <a:xfrm rot="16200000" flipH="1">
            <a:off x="2373423" y="5161842"/>
            <a:ext cx="820670" cy="788046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177781" y="5273702"/>
            <a:ext cx="5727324" cy="1384995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400" dirty="0"/>
              <a:t>SUNDAY</a:t>
            </a:r>
          </a:p>
          <a:p>
            <a:endParaRPr lang="en-GB" sz="1400" dirty="0"/>
          </a:p>
          <a:p>
            <a:r>
              <a:rPr lang="en-GB" sz="1400" dirty="0"/>
              <a:t>Bug is going to accept Michael‘s offer. This is out of character, given that</a:t>
            </a:r>
          </a:p>
          <a:p>
            <a:r>
              <a:rPr lang="en-GB" sz="1400" dirty="0"/>
              <a:t>Bug worships Bill and the corporate culture of Microsoft so much. But he</a:t>
            </a:r>
          </a:p>
          <a:p>
            <a:r>
              <a:rPr lang="en-GB" sz="1400" dirty="0"/>
              <a:t>seems quite jolly and decisive about the move. I think the fact he was slated</a:t>
            </a:r>
          </a:p>
          <a:p>
            <a:r>
              <a:rPr lang="en-GB" sz="1400" dirty="0"/>
              <a:t>for transfer to the Converter Group in Building Seventeen, a </a:t>
            </a:r>
            <a:r>
              <a:rPr lang="en-GB" sz="1400" dirty="0" smtClean="0"/>
              <a:t>notoriously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227046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Cars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Application: Feature Extraction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0940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Pipeline</a:t>
            </a:r>
            <a:endParaRPr lang="en-GB" dirty="0"/>
          </a:p>
        </p:txBody>
      </p:sp>
      <p:pic>
        <p:nvPicPr>
          <p:cNvPr id="6" name="Picture 5" descr="car_VX5913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91" y="1232824"/>
            <a:ext cx="1834614" cy="244615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/>
          <p:cNvGrpSpPr/>
          <p:nvPr/>
        </p:nvGrpSpPr>
        <p:grpSpPr>
          <a:xfrm>
            <a:off x="4095509" y="1692356"/>
            <a:ext cx="1468444" cy="1957925"/>
            <a:chOff x="5340774" y="1583205"/>
            <a:chExt cx="1468444" cy="1957925"/>
          </a:xfrm>
        </p:grpSpPr>
        <p:pic>
          <p:nvPicPr>
            <p:cNvPr id="7" name="Picture 6" descr="car_VX59134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0774" y="1583205"/>
              <a:ext cx="1468444" cy="19579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Rectangle 9"/>
            <p:cNvSpPr/>
            <p:nvPr/>
          </p:nvSpPr>
          <p:spPr>
            <a:xfrm>
              <a:off x="5910696" y="2531171"/>
              <a:ext cx="435062" cy="101071"/>
            </a:xfrm>
            <a:prstGeom prst="rect">
              <a:avLst/>
            </a:prstGeom>
            <a:noFill/>
            <a:ln w="38100" cmpd="sng">
              <a:solidFill>
                <a:srgbClr val="00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" name="Picture 10" descr="car_VX5913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2" t="48099" r="30953" b="46170"/>
          <a:stretch/>
        </p:blipFill>
        <p:spPr>
          <a:xfrm>
            <a:off x="6519117" y="2741393"/>
            <a:ext cx="1694719" cy="4052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6797657" y="4143876"/>
            <a:ext cx="1137639" cy="369332"/>
          </a:xfrm>
          <a:prstGeom prst="rect">
            <a:avLst/>
          </a:prstGeom>
          <a:solidFill>
            <a:srgbClr val="FEFA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b="1" dirty="0" smtClean="0"/>
              <a:t>VX 59 134</a:t>
            </a:r>
            <a:endParaRPr lang="en-GB" b="1" dirty="0"/>
          </a:p>
        </p:txBody>
      </p:sp>
      <p:cxnSp>
        <p:nvCxnSpPr>
          <p:cNvPr id="16" name="Straight Arrow Connector 15"/>
          <p:cNvCxnSpPr>
            <a:stCxn id="6" idx="3"/>
            <a:endCxn id="7" idx="1"/>
          </p:cNvCxnSpPr>
          <p:nvPr/>
        </p:nvCxnSpPr>
        <p:spPr>
          <a:xfrm>
            <a:off x="2237805" y="2455900"/>
            <a:ext cx="1857704" cy="2154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1" idx="1"/>
          </p:cNvCxnSpPr>
          <p:nvPr/>
        </p:nvCxnSpPr>
        <p:spPr>
          <a:xfrm>
            <a:off x="5181822" y="2741393"/>
            <a:ext cx="1337295" cy="2026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2"/>
          </p:cNvCxnSpPr>
          <p:nvPr/>
        </p:nvCxnSpPr>
        <p:spPr>
          <a:xfrm>
            <a:off x="7366477" y="3146634"/>
            <a:ext cx="0" cy="9441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729351" y="2139049"/>
            <a:ext cx="111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Find Plate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7492254" y="3465615"/>
            <a:ext cx="1183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Read Plate</a:t>
            </a:r>
            <a:endParaRPr lang="en-GB" dirty="0"/>
          </a:p>
        </p:txBody>
      </p:sp>
      <p:sp>
        <p:nvSpPr>
          <p:cNvPr id="22" name="Rectangle 21"/>
          <p:cNvSpPr/>
          <p:nvPr/>
        </p:nvSpPr>
        <p:spPr>
          <a:xfrm>
            <a:off x="6519117" y="5256310"/>
            <a:ext cx="1694719" cy="9144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Look up plate</a:t>
            </a:r>
            <a:endParaRPr lang="en-GB" dirty="0"/>
          </a:p>
        </p:txBody>
      </p:sp>
      <p:cxnSp>
        <p:nvCxnSpPr>
          <p:cNvPr id="27" name="Straight Arrow Connector 26"/>
          <p:cNvCxnSpPr>
            <a:stCxn id="12" idx="2"/>
            <a:endCxn id="22" idx="0"/>
          </p:cNvCxnSpPr>
          <p:nvPr/>
        </p:nvCxnSpPr>
        <p:spPr>
          <a:xfrm>
            <a:off x="7366477" y="4513208"/>
            <a:ext cx="0" cy="7431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4690" y="4240647"/>
            <a:ext cx="4691195" cy="2031325"/>
          </a:xfrm>
          <a:prstGeom prst="rect">
            <a:avLst/>
          </a:prstGeom>
          <a:solidFill>
            <a:srgbClr val="FEFA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b="1" dirty="0" smtClean="0"/>
              <a:t>Danish Police (2013)</a:t>
            </a:r>
          </a:p>
          <a:p>
            <a:r>
              <a:rPr lang="en-GB" dirty="0" smtClean="0"/>
              <a:t>400,000 “wanted” plates in Denmark</a:t>
            </a:r>
          </a:p>
          <a:p>
            <a:r>
              <a:rPr lang="en-GB" dirty="0" smtClean="0"/>
              <a:t>Automatic scanning and lookup from police cars</a:t>
            </a:r>
          </a:p>
          <a:p>
            <a:endParaRPr lang="en-GB" dirty="0" smtClean="0"/>
          </a:p>
          <a:p>
            <a:r>
              <a:rPr lang="en-GB" dirty="0" smtClean="0"/>
              <a:t>Vision pilot project: 20 million DKK (22 M NOK)</a:t>
            </a:r>
            <a:endParaRPr lang="en-GB" dirty="0"/>
          </a:p>
          <a:p>
            <a:endParaRPr lang="en-GB" dirty="0" smtClean="0"/>
          </a:p>
          <a:p>
            <a:r>
              <a:rPr lang="en-GB" dirty="0"/>
              <a:t>(</a:t>
            </a:r>
            <a:r>
              <a:rPr lang="en-GB" dirty="0" smtClean="0"/>
              <a:t>Norway already has this)</a:t>
            </a:r>
          </a:p>
        </p:txBody>
      </p:sp>
    </p:spTree>
    <p:extLst>
      <p:ext uri="{BB962C8B-B14F-4D97-AF65-F5344CB8AC3E}">
        <p14:creationId xmlns:p14="http://schemas.microsoft.com/office/powerpoint/2010/main" val="4014819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Find the Plate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/>
              <a:t>Find rectangles in multiple representations</a:t>
            </a:r>
          </a:p>
          <a:p>
            <a:pPr lvl="1"/>
            <a:r>
              <a:rPr lang="en-GB" sz="2400" dirty="0" smtClean="0"/>
              <a:t>Find edges at various </a:t>
            </a:r>
            <a:r>
              <a:rPr lang="en-GB" sz="2400" dirty="0" err="1" smtClean="0"/>
              <a:t>grayscale</a:t>
            </a:r>
            <a:r>
              <a:rPr lang="en-GB" sz="2400" dirty="0" smtClean="0"/>
              <a:t> levels (threshold to B/W)</a:t>
            </a:r>
          </a:p>
          <a:p>
            <a:pPr lvl="1"/>
            <a:r>
              <a:rPr lang="en-GB" sz="2400" dirty="0" smtClean="0"/>
              <a:t>Detect edges, extract rectangles as before</a:t>
            </a:r>
          </a:p>
          <a:p>
            <a:pPr lvl="1"/>
            <a:r>
              <a:rPr lang="en-GB" sz="2400" dirty="0" smtClean="0"/>
              <a:t>Plates have (approximately) 5:1 proportions</a:t>
            </a:r>
          </a:p>
          <a:p>
            <a:endParaRPr lang="en-GB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  <p:pic>
        <p:nvPicPr>
          <p:cNvPr id="4" name="Picture 3" descr="cars Contours AC4674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8" y="3613893"/>
            <a:ext cx="2230949" cy="2974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cars Candidate plates AC4674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551" y="4350574"/>
            <a:ext cx="2495393" cy="9981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ight Arrow 8"/>
          <p:cNvSpPr/>
          <p:nvPr/>
        </p:nvSpPr>
        <p:spPr>
          <a:xfrm>
            <a:off x="4123854" y="4602992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4834388" y="3774482"/>
            <a:ext cx="3852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i="1" dirty="0" smtClean="0"/>
              <a:t>Two candidate plate regions found</a:t>
            </a:r>
            <a:endParaRPr lang="en-GB" sz="2000" i="1" dirty="0"/>
          </a:p>
        </p:txBody>
      </p:sp>
    </p:spTree>
    <p:extLst>
      <p:ext uri="{BB962C8B-B14F-4D97-AF65-F5344CB8AC3E}">
        <p14:creationId xmlns:p14="http://schemas.microsoft.com/office/powerpoint/2010/main" val="3314541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000" y="2032000"/>
            <a:ext cx="2794000" cy="279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75000" y="4805420"/>
            <a:ext cx="279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i="1" dirty="0"/>
              <a:t>http://</a:t>
            </a:r>
            <a:r>
              <a:rPr lang="en-GB" sz="1400" i="1" dirty="0" err="1"/>
              <a:t>en.m.wikipedia.org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746889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Read the Plate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Transform perspective to “head on”</a:t>
            </a:r>
          </a:p>
          <a:p>
            <a:r>
              <a:rPr lang="en-GB" sz="2000" dirty="0" smtClean="0"/>
              <a:t>Filter plate to different representations</a:t>
            </a:r>
          </a:p>
          <a:p>
            <a:pPr lvl="1"/>
            <a:r>
              <a:rPr lang="en-GB" sz="1800" dirty="0" smtClean="0"/>
              <a:t>Adaptive threshold</a:t>
            </a:r>
          </a:p>
          <a:p>
            <a:pPr lvl="1"/>
            <a:r>
              <a:rPr lang="en-GB" sz="1800" dirty="0" smtClean="0"/>
              <a:t>Manually threshold at middle </a:t>
            </a:r>
            <a:r>
              <a:rPr lang="en-GB" sz="1800" dirty="0" err="1" smtClean="0"/>
              <a:t>gray</a:t>
            </a:r>
            <a:endParaRPr lang="en-GB" sz="1800" dirty="0" smtClean="0"/>
          </a:p>
          <a:p>
            <a:pPr lvl="1"/>
            <a:r>
              <a:rPr lang="en-GB" sz="1800" dirty="0" smtClean="0"/>
              <a:t>Black</a:t>
            </a:r>
            <a:r>
              <a:rPr lang="en-GB" sz="1800" dirty="0"/>
              <a:t>/white with optimal threshold (“OTSU”</a:t>
            </a:r>
            <a:r>
              <a:rPr lang="en-GB" sz="1800" dirty="0" smtClean="0"/>
              <a:t>)</a:t>
            </a:r>
          </a:p>
          <a:p>
            <a:pPr lvl="1"/>
            <a:r>
              <a:rPr lang="en-GB" sz="1800" dirty="0" smtClean="0"/>
              <a:t>Erode/dilate letters</a:t>
            </a:r>
          </a:p>
          <a:p>
            <a:r>
              <a:rPr lang="en-GB" sz="2000" dirty="0" smtClean="0"/>
              <a:t>OCR all</a:t>
            </a:r>
          </a:p>
          <a:p>
            <a:r>
              <a:rPr lang="en-GB" sz="2000" dirty="0" smtClean="0"/>
              <a:t>Match OCR texts to “2 letters, 5 digits”</a:t>
            </a:r>
          </a:p>
          <a:p>
            <a:r>
              <a:rPr lang="en-GB" sz="2000" dirty="0" smtClean="0"/>
              <a:t>Select most frequently matched</a:t>
            </a:r>
            <a:endParaRPr lang="en-GB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5695940" y="6442501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  <p:pic>
        <p:nvPicPr>
          <p:cNvPr id="8" name="Picture 7" descr="cars AC46749 Candidate Plat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225" y="5572070"/>
            <a:ext cx="2176078" cy="870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cars AC46749 Match Plates matches 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326" y="1385527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/>
          <p:cNvCxnSpPr/>
          <p:nvPr/>
        </p:nvCxnSpPr>
        <p:spPr>
          <a:xfrm>
            <a:off x="4175112" y="5839702"/>
            <a:ext cx="1985367" cy="0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904225" y="3646747"/>
            <a:ext cx="4256254" cy="1416370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07421" y="3565346"/>
            <a:ext cx="2953058" cy="700045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080303" y="2035016"/>
            <a:ext cx="2080176" cy="488402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86807" y="3337424"/>
            <a:ext cx="673672" cy="146521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4655852" y="2751340"/>
            <a:ext cx="1504627" cy="125718"/>
          </a:xfrm>
          <a:prstGeom prst="straightConnector1">
            <a:avLst/>
          </a:prstGeom>
          <a:ln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10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Plate Filtering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09030" y="1224772"/>
            <a:ext cx="7972680" cy="4431983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sz="11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100" dirty="0" err="1">
                <a:solidFill>
                  <a:srgbClr val="0000FD"/>
                </a:solidFill>
                <a:latin typeface="Monaco"/>
              </a:rPr>
              <a:t>match_plates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(title, </a:t>
            </a:r>
            <a:r>
              <a:rPr lang="en-GB" sz="1100" dirty="0" err="1">
                <a:solidFill>
                  <a:prstClr val="black"/>
                </a:solidFill>
                <a:latin typeface="Courier"/>
              </a:rPr>
              <a:t>candidate_plate_images</a:t>
            </a:r>
            <a:r>
              <a:rPr lang="en-GB" sz="11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r>
              <a:rPr lang="en-GB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100" dirty="0">
                <a:solidFill>
                  <a:srgbClr val="610531"/>
                </a:solidFill>
                <a:latin typeface="Monaco"/>
              </a:rPr>
              <a:t>'''Returns a list of the possible matches for the plate.'''</a:t>
            </a:r>
            <a:endParaRPr lang="en-GB" sz="1100" dirty="0">
              <a:solidFill>
                <a:prstClr val="black"/>
              </a:solidFill>
              <a:latin typeface="Courier"/>
            </a:endParaRPr>
          </a:p>
          <a:p>
            <a:r>
              <a:rPr lang="de-DE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de-DE" sz="1100" dirty="0" err="1">
                <a:solidFill>
                  <a:prstClr val="black"/>
                </a:solidFill>
                <a:latin typeface="Monaco"/>
              </a:rPr>
              <a:t>matches</a:t>
            </a:r>
            <a:r>
              <a:rPr lang="de-DE" sz="1100" dirty="0">
                <a:solidFill>
                  <a:prstClr val="black"/>
                </a:solidFill>
                <a:latin typeface="Courier"/>
              </a:rPr>
              <a:t> = []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0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for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cp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in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candidate_plate_images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: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#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Filter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to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different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representations</a:t>
            </a:r>
            <a:endParaRPr lang="fi-FI" sz="1100" dirty="0">
              <a:solidFill>
                <a:srgbClr val="8D0015"/>
              </a:solidFill>
              <a:latin typeface="Monaco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n+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</a:t>
            </a:r>
            <a:endParaRPr lang="fi-FI" sz="1100" dirty="0">
              <a:solidFill>
                <a:prstClr val="black"/>
              </a:solidFill>
              <a:latin typeface="Courier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gray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cv2.cvtColor(cp, cv2.COLOR_BGR2GRAY)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adaptive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adaptiveThreshold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(gray,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255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cv2.ADAPTIVE_THRESH_MEAN_C, </a:t>
            </a:r>
            <a:endParaRPr lang="fi-FI" sz="1100" dirty="0" smtClean="0">
              <a:solidFill>
                <a:prstClr val="black"/>
              </a:solidFill>
              <a:latin typeface="Courier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smtClean="0">
                <a:solidFill>
                  <a:prstClr val="black"/>
                </a:solidFill>
                <a:latin typeface="Courier"/>
              </a:rPr>
              <a:t>                                             cv2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.THRESH_BINARY,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11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ret_val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th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threshold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(gray,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100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255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cv2.THRESH_BINARY)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t_otsu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th_otsu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cv2.threshold(gray,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100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255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cv2.THRESH_BINARY + cv2.THRESH_OTSU)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ret_val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th_otsu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threshold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(gray,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t_otsu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255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cv2.THRESH_BINARY)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#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thin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the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black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parts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(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letters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and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noise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dilated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dilate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(th_otsu,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kernel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=(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5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), 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iterations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=</a:t>
            </a:r>
            <a:r>
              <a:rPr lang="fi-FI" sz="1100" dirty="0">
                <a:solidFill>
                  <a:prstClr val="black"/>
                </a:solidFill>
                <a:latin typeface="Monaco"/>
              </a:rPr>
              <a:t>2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#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thicken</a:t>
            </a:r>
            <a:r>
              <a:rPr lang="fi-FI" sz="1100" dirty="0">
                <a:solidFill>
                  <a:srgbClr val="8D0015"/>
                </a:solidFill>
                <a:latin typeface="Monaco"/>
              </a:rPr>
              <a:t> the </a:t>
            </a:r>
            <a:r>
              <a:rPr lang="fi-FI" sz="1100" dirty="0" err="1">
                <a:solidFill>
                  <a:srgbClr val="8D0015"/>
                </a:solidFill>
                <a:latin typeface="Monaco"/>
              </a:rPr>
              <a:t>letters</a:t>
            </a:r>
            <a:endParaRPr lang="fi-FI" sz="1100" dirty="0">
              <a:solidFill>
                <a:srgbClr val="8D0015"/>
              </a:solidFill>
              <a:latin typeface="Monaco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eroded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cv2.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erode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(dilated, </a:t>
            </a:r>
            <a:r>
              <a:rPr lang="fi-FI" sz="1100" dirty="0" err="1">
                <a:solidFill>
                  <a:srgbClr val="6A006C"/>
                </a:solidFill>
                <a:latin typeface="Monaco"/>
              </a:rPr>
              <a:t>None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image_variants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[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cp,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adaptive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th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th_otsu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dilated</a:t>
            </a:r>
            <a:r>
              <a:rPr lang="fi-FI" sz="14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400" b="1" dirty="0" err="1">
                <a:solidFill>
                  <a:prstClr val="black"/>
                </a:solidFill>
                <a:latin typeface="Courier"/>
              </a:rPr>
              <a:t>eroded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]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image_matches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= [m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for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m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in</a:t>
            </a:r>
            <a:r>
              <a:rPr lang="fi-FI" sz="1100" dirty="0">
                <a:solidFill>
                  <a:srgbClr val="291B65"/>
                </a:solidFill>
                <a:latin typeface="Monaco"/>
              </a:rPr>
              <a:t> </a:t>
            </a:r>
            <a:r>
              <a:rPr lang="fi-FI" sz="1100" b="1" dirty="0" err="1">
                <a:solidFill>
                  <a:srgbClr val="291B65"/>
                </a:solidFill>
                <a:latin typeface="Monaco"/>
              </a:rPr>
              <a:t>map</a:t>
            </a:r>
            <a:r>
              <a:rPr lang="fi-FI" sz="1100" b="1" dirty="0" err="1">
                <a:solidFill>
                  <a:prstClr val="black"/>
                </a:solidFill>
                <a:latin typeface="Courier"/>
              </a:rPr>
              <a:t>(ocr_plate</a:t>
            </a:r>
            <a:r>
              <a:rPr lang="fi-FI" sz="1100" b="1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b="1" dirty="0" err="1">
                <a:solidFill>
                  <a:prstClr val="black"/>
                </a:solidFill>
                <a:latin typeface="Courier"/>
              </a:rPr>
              <a:t>image_variants</a:t>
            </a:r>
            <a:r>
              <a:rPr lang="fi-FI" sz="1100" b="1" dirty="0">
                <a:solidFill>
                  <a:prstClr val="black"/>
                </a:solidFill>
                <a:latin typeface="Courier"/>
              </a:rPr>
              <a:t>)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]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srgbClr val="6A006C"/>
                </a:solidFill>
                <a:latin typeface="Monaco"/>
              </a:rPr>
              <a:t>if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PLOT_MATCHES: </a:t>
            </a:r>
            <a:endParaRPr lang="fi-FI" sz="1100" dirty="0" smtClean="0">
              <a:solidFill>
                <a:prstClr val="black"/>
              </a:solidFill>
              <a:latin typeface="Courier"/>
            </a:endParaRP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smtClean="0">
                <a:solidFill>
                  <a:prstClr val="black"/>
                </a:solidFill>
                <a:latin typeface="Courier"/>
              </a:rPr>
              <a:t>           </a:t>
            </a:r>
            <a:r>
              <a:rPr lang="fi-FI" sz="1100" dirty="0" err="1" smtClean="0">
                <a:solidFill>
                  <a:prstClr val="black"/>
                </a:solidFill>
                <a:latin typeface="Courier"/>
              </a:rPr>
              <a:t>plot_image_variants_and_matches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(</a:t>
            </a:r>
            <a:r>
              <a:rPr lang="fi-FI" sz="1100" dirty="0" err="1">
                <a:solidFill>
                  <a:srgbClr val="610531"/>
                </a:solidFill>
                <a:latin typeface="Monaco"/>
              </a:rPr>
              <a:t>"%s</a:t>
            </a:r>
            <a:r>
              <a:rPr lang="fi-FI" sz="1100" dirty="0">
                <a:solidFill>
                  <a:srgbClr val="610531"/>
                </a:solidFill>
                <a:latin typeface="Monaco"/>
              </a:rPr>
              <a:t> </a:t>
            </a:r>
            <a:r>
              <a:rPr lang="fi-FI" sz="1100" dirty="0" err="1">
                <a:solidFill>
                  <a:srgbClr val="610531"/>
                </a:solidFill>
                <a:latin typeface="Monaco"/>
              </a:rPr>
              <a:t>matches</a:t>
            </a:r>
            <a:r>
              <a:rPr lang="fi-FI" sz="1100" dirty="0">
                <a:solidFill>
                  <a:srgbClr val="610531"/>
                </a:solidFill>
                <a:latin typeface="Monaco"/>
              </a:rPr>
              <a:t> %d"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% (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title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n)</a:t>
            </a:r>
            <a:r>
              <a:rPr lang="fi-FI" sz="1100" dirty="0" smtClean="0">
                <a:solidFill>
                  <a:prstClr val="black"/>
                </a:solidFill>
                <a:latin typeface="Courier"/>
              </a:rPr>
              <a:t>,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smtClean="0">
                <a:solidFill>
                  <a:prstClr val="black"/>
                </a:solidFill>
                <a:latin typeface="Courier"/>
              </a:rPr>
              <a:t>                                          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image_variants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image_matches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i-FI" sz="1100" dirty="0" err="1">
                <a:solidFill>
                  <a:prstClr val="black"/>
                </a:solidFill>
                <a:latin typeface="Monaco"/>
              </a:rPr>
              <a:t>matches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+=  [m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for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m </a:t>
            </a:r>
            <a:r>
              <a:rPr lang="fi-FI" sz="1100" dirty="0">
                <a:solidFill>
                  <a:srgbClr val="6A006C"/>
                </a:solidFill>
                <a:latin typeface="Monaco"/>
              </a:rPr>
              <a:t>in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image_matches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err="1">
                <a:solidFill>
                  <a:srgbClr val="6A006C"/>
                </a:solidFill>
                <a:latin typeface="Monaco"/>
              </a:rPr>
              <a:t>if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m]</a:t>
            </a:r>
          </a:p>
          <a:p>
            <a:r>
              <a:rPr lang="fi-FI" sz="11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fi-FI" sz="1100" dirty="0" err="1">
                <a:solidFill>
                  <a:srgbClr val="6A006C"/>
                </a:solidFill>
                <a:latin typeface="Monaco"/>
              </a:rPr>
              <a:t>return</a:t>
            </a:r>
            <a:r>
              <a:rPr lang="fi-FI" sz="1100" dirty="0">
                <a:solidFill>
                  <a:prstClr val="black"/>
                </a:solidFill>
                <a:latin typeface="Courier"/>
              </a:rPr>
              <a:t> </a:t>
            </a:r>
            <a:r>
              <a:rPr lang="fi-FI" sz="1100" dirty="0" err="1">
                <a:solidFill>
                  <a:prstClr val="black"/>
                </a:solidFill>
                <a:latin typeface="Courier"/>
              </a:rPr>
              <a:t>matches</a:t>
            </a:r>
            <a:endParaRPr lang="en-GB" sz="1100" dirty="0"/>
          </a:p>
        </p:txBody>
      </p:sp>
      <p:pic>
        <p:nvPicPr>
          <p:cNvPr id="4" name="Picture 3" descr="cars AC46749 Match Plates matches 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305" y="3426165"/>
            <a:ext cx="1762830" cy="3202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858072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OCR Code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557277"/>
            <a:ext cx="8139418" cy="4893646"/>
          </a:xfrm>
          <a:prstGeom prst="rect">
            <a:avLst/>
          </a:prstGeom>
          <a:solidFill>
            <a:srgbClr val="FEFAC9"/>
          </a:solidFill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8D0015"/>
                </a:solidFill>
                <a:latin typeface="Monaco"/>
              </a:rPr>
              <a:t># ----------------------------------------------------------------</a:t>
            </a:r>
          </a:p>
          <a:p>
            <a:r>
              <a:rPr lang="en-GB" sz="1200" dirty="0">
                <a:solidFill>
                  <a:srgbClr val="8D0015"/>
                </a:solidFill>
                <a:latin typeface="Monaco"/>
              </a:rPr>
              <a:t># Text recognition</a:t>
            </a:r>
          </a:p>
          <a:p>
            <a:r>
              <a:rPr lang="en-GB" sz="1200" dirty="0">
                <a:solidFill>
                  <a:srgbClr val="8D0015"/>
                </a:solidFill>
                <a:latin typeface="Monaco"/>
              </a:rPr>
              <a:t># ----------------------------------------------------------------</a:t>
            </a:r>
          </a:p>
          <a:p>
            <a:endParaRPr lang="en-GB" sz="1200" dirty="0">
              <a:solidFill>
                <a:prstClr val="black"/>
              </a:solidFill>
              <a:latin typeface="Courier"/>
            </a:endParaRPr>
          </a:p>
          <a:p>
            <a:r>
              <a:rPr lang="en-GB" sz="12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200" dirty="0" err="1">
                <a:solidFill>
                  <a:srgbClr val="0000FD"/>
                </a:solidFill>
                <a:latin typeface="Monaco"/>
              </a:rPr>
              <a:t>ocr_text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r>
              <a:rPr lang="en-GB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GB" sz="1200" dirty="0" err="1">
                <a:solidFill>
                  <a:prstClr val="black"/>
                </a:solidFill>
                <a:latin typeface="Monaco"/>
              </a:rPr>
              <a:t>tr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GB" sz="1200" dirty="0" err="1">
                <a:solidFill>
                  <a:prstClr val="black"/>
                </a:solidFill>
                <a:latin typeface="Courier"/>
              </a:rPr>
              <a:t>Tesseract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GB" sz="1200" dirty="0" err="1">
                <a:solidFill>
                  <a:prstClr val="black"/>
                </a:solidFill>
                <a:latin typeface="Monaco"/>
              </a:rPr>
              <a:t>lang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=</a:t>
            </a:r>
            <a:r>
              <a:rPr lang="en-GB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GB" sz="1200" dirty="0" err="1">
                <a:solidFill>
                  <a:srgbClr val="610531"/>
                </a:solidFill>
                <a:latin typeface="Monaco"/>
              </a:rPr>
              <a:t>eng</a:t>
            </a:r>
            <a:r>
              <a:rPr lang="en-GB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tr.clear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pil_image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pil.Image.fromarray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# Turn off OCR word dictionaries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tr.set_variable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 err="1">
                <a:solidFill>
                  <a:srgbClr val="610531"/>
                </a:solidFill>
                <a:latin typeface="Monaco"/>
              </a:rPr>
              <a:t>load_system_dawg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"F"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tr.set_variable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 err="1">
                <a:solidFill>
                  <a:srgbClr val="610531"/>
                </a:solidFill>
                <a:latin typeface="Monaco"/>
              </a:rPr>
              <a:t>load_freq_dawg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"F"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tr.set_variable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'-</a:t>
            </a:r>
            <a:r>
              <a:rPr lang="en-US" sz="1200" dirty="0" err="1">
                <a:solidFill>
                  <a:srgbClr val="610531"/>
                </a:solidFill>
                <a:latin typeface="Monaco"/>
              </a:rPr>
              <a:t>psm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"7"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# treat image as single line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tr.set_variable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 err="1">
                <a:solidFill>
                  <a:srgbClr val="610531"/>
                </a:solidFill>
                <a:latin typeface="Monaco"/>
              </a:rPr>
              <a:t>tessedit_char_whitelist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"ABCDEFGHIJKLMNOPQRSTUVWXYZ0123456789"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tr.set_image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pil_image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utf8_text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tr.get_text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srgbClr val="6A006C"/>
                </a:solidFill>
                <a:latin typeface="Monaco"/>
              </a:rPr>
              <a:t>return</a:t>
            </a:r>
            <a:r>
              <a:rPr lang="en-US" sz="1200" dirty="0">
                <a:solidFill>
                  <a:srgbClr val="291B65"/>
                </a:solidFill>
                <a:latin typeface="Monaco"/>
              </a:rPr>
              <a:t> </a:t>
            </a:r>
            <a:r>
              <a:rPr lang="en-US" sz="1200" dirty="0" err="1">
                <a:solidFill>
                  <a:srgbClr val="291B65"/>
                </a:solidFill>
                <a:latin typeface="Monaco"/>
              </a:rPr>
              <a:t>unicode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(utf8_text)</a:t>
            </a:r>
          </a:p>
          <a:p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 err="1">
                <a:solidFill>
                  <a:srgbClr val="6A006C"/>
                </a:solidFill>
                <a:latin typeface="Monaco"/>
              </a:rPr>
              <a:t>def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dirty="0" err="1">
                <a:solidFill>
                  <a:srgbClr val="0000FD"/>
                </a:solidFill>
                <a:latin typeface="Monaco"/>
              </a:rPr>
              <a:t>ocr_plate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):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text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ocr_text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img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match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re.search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(r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"[A-Z][A-Z] *\d{2} *\d{3}"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text)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result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>
                <a:solidFill>
                  <a:srgbClr val="6A006C"/>
                </a:solidFill>
                <a:latin typeface="Monaco"/>
              </a:rPr>
              <a:t>None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srgbClr val="6A006C"/>
                </a:solidFill>
                <a:latin typeface="Monaco"/>
              </a:rPr>
              <a:t>if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match: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result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match.group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# </a:t>
            </a:r>
            <a:r>
              <a:rPr lang="en-US" sz="1200" dirty="0" err="1">
                <a:solidFill>
                  <a:srgbClr val="8D0015"/>
                </a:solidFill>
                <a:latin typeface="Monaco"/>
              </a:rPr>
              <a:t>Canonicalize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 to no spacing</a:t>
            </a:r>
          </a:p>
          <a:p>
            <a:r>
              <a:rPr lang="fr-FR" sz="1200" dirty="0">
                <a:solidFill>
                  <a:prstClr val="black"/>
                </a:solidFill>
                <a:latin typeface="Courier"/>
              </a:rPr>
              <a:t>        </a:t>
            </a:r>
            <a:r>
              <a:rPr lang="fr-FR" sz="1200" dirty="0" err="1">
                <a:solidFill>
                  <a:prstClr val="black"/>
                </a:solidFill>
                <a:latin typeface="Monaco"/>
              </a:rPr>
              <a:t>result</a:t>
            </a:r>
            <a:r>
              <a:rPr lang="fr-FR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fr-FR" sz="1200" dirty="0" err="1">
                <a:solidFill>
                  <a:prstClr val="black"/>
                </a:solidFill>
                <a:latin typeface="Courier"/>
              </a:rPr>
              <a:t>result.replace</a:t>
            </a:r>
            <a:r>
              <a:rPr lang="fr-FR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fr-FR" sz="1200" dirty="0">
                <a:solidFill>
                  <a:srgbClr val="610531"/>
                </a:solidFill>
                <a:latin typeface="Monaco"/>
              </a:rPr>
              <a:t>' '</a:t>
            </a:r>
            <a:r>
              <a:rPr lang="fr-FR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fr-FR" sz="1200" dirty="0" smtClean="0">
                <a:solidFill>
                  <a:srgbClr val="610531"/>
                </a:solidFill>
                <a:latin typeface="Monaco"/>
              </a:rPr>
              <a:t>'’</a:t>
            </a:r>
            <a:r>
              <a:rPr lang="fr-FR" sz="1200" dirty="0" smtClean="0">
                <a:solidFill>
                  <a:prstClr val="black"/>
                </a:solidFill>
                <a:latin typeface="Courier"/>
              </a:rPr>
              <a:t>)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srgbClr val="6A006C"/>
                </a:solidFill>
                <a:latin typeface="Monaco"/>
              </a:rPr>
              <a:t>return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result</a:t>
            </a:r>
            <a:endParaRPr lang="en-GB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3488758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ars AC46749 Candidate Plat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14" y="1449719"/>
            <a:ext cx="2176078" cy="870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cars Contours AC4674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4" y="2525673"/>
            <a:ext cx="2998543" cy="3998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Number Plate Recognition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  <p:pic>
        <p:nvPicPr>
          <p:cNvPr id="11" name="Picture 10" descr="cars AC46749 Match Plates matches 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61" y="1539752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cars AC46749 Match Plates matches 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143" y="1539752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525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Number Plate Recognition</a:t>
            </a:r>
            <a:endParaRPr lang="en-GB" dirty="0"/>
          </a:p>
        </p:txBody>
      </p:sp>
      <p:pic>
        <p:nvPicPr>
          <p:cNvPr id="4" name="Picture 3" descr="cars AK62419 Contour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4" y="2525674"/>
            <a:ext cx="2998543" cy="3998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cars AK62419 Candidate Plate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10" y="1417638"/>
            <a:ext cx="2256282" cy="902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cars AK62419 Match Plates matches 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347" y="1539752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cars AK62419 Match Plates matches 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288" y="1539752"/>
            <a:ext cx="2743474" cy="4983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cars.py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2366805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#FAIL</a:t>
            </a:r>
            <a:endParaRPr lang="en-GB" dirty="0"/>
          </a:p>
        </p:txBody>
      </p:sp>
      <p:pic>
        <p:nvPicPr>
          <p:cNvPr id="3" name="Picture 2" descr="car_no_plat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18" y="1307878"/>
            <a:ext cx="4057680" cy="5410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389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Pizza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Feature Recognition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6112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zza_delivery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64" y="1271604"/>
            <a:ext cx="4026307" cy="5368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would you do it?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280044" y="2122366"/>
            <a:ext cx="30619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FF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ourier"/>
                <a:cs typeface="Courier"/>
              </a:rPr>
              <a:t>Pizza time!</a:t>
            </a:r>
            <a:endParaRPr lang="en-GB" sz="44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FF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ourier"/>
              <a:cs typeface="Courier"/>
            </a:endParaRPr>
          </a:p>
        </p:txBody>
      </p:sp>
      <p:cxnSp>
        <p:nvCxnSpPr>
          <p:cNvPr id="13" name="Straight Arrow Connector 12"/>
          <p:cNvCxnSpPr>
            <a:stCxn id="11" idx="1"/>
            <a:endCxn id="5" idx="3"/>
          </p:cNvCxnSpPr>
          <p:nvPr/>
        </p:nvCxnSpPr>
        <p:spPr>
          <a:xfrm flipH="1">
            <a:off x="3403682" y="2845641"/>
            <a:ext cx="1876362" cy="2603234"/>
          </a:xfrm>
          <a:prstGeom prst="straightConnector1">
            <a:avLst/>
          </a:prstGeom>
          <a:ln w="76200" cmpd="sng"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rbrs_00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263" y="3094604"/>
            <a:ext cx="3151737" cy="3419970"/>
          </a:xfrm>
          <a:prstGeom prst="rect">
            <a:avLst/>
          </a:prstGeom>
        </p:spPr>
      </p:pic>
      <p:sp>
        <p:nvSpPr>
          <p:cNvPr id="5" name="Trapezoid 4"/>
          <p:cNvSpPr/>
          <p:nvPr/>
        </p:nvSpPr>
        <p:spPr>
          <a:xfrm rot="21042760">
            <a:off x="1988914" y="5132252"/>
            <a:ext cx="1517954" cy="847728"/>
          </a:xfrm>
          <a:prstGeom prst="trapezoid">
            <a:avLst>
              <a:gd name="adj" fmla="val 22289"/>
            </a:avLst>
          </a:prstGeom>
          <a:solidFill>
            <a:srgbClr val="00FF00">
              <a:alpha val="24000"/>
            </a:srgbClr>
          </a:solidFill>
          <a:ln w="762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60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20 Questions…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Quadrilateral found?</a:t>
            </a:r>
          </a:p>
          <a:p>
            <a:pPr lvl="1"/>
            <a:r>
              <a:rPr lang="en-GB" dirty="0" smtClean="0"/>
              <a:t>Is it dominantly white?</a:t>
            </a:r>
          </a:p>
          <a:p>
            <a:pPr lvl="1"/>
            <a:r>
              <a:rPr lang="en-GB" dirty="0" smtClean="0"/>
              <a:t>Percentage of surface</a:t>
            </a:r>
          </a:p>
          <a:p>
            <a:pPr lvl="2"/>
            <a:r>
              <a:rPr lang="en-GB" dirty="0" smtClean="0"/>
              <a:t>Black</a:t>
            </a:r>
          </a:p>
          <a:p>
            <a:pPr lvl="2"/>
            <a:r>
              <a:rPr lang="en-GB" dirty="0" smtClean="0"/>
              <a:t>Orange</a:t>
            </a:r>
          </a:p>
          <a:p>
            <a:pPr lvl="2"/>
            <a:r>
              <a:rPr lang="en-GB" dirty="0" smtClean="0"/>
              <a:t>Grey</a:t>
            </a:r>
          </a:p>
          <a:p>
            <a:pPr lvl="1"/>
            <a:r>
              <a:rPr lang="en-GB" dirty="0"/>
              <a:t>Skin tones on edge of quad?</a:t>
            </a:r>
            <a:endParaRPr lang="en-GB" dirty="0" smtClean="0"/>
          </a:p>
          <a:p>
            <a:r>
              <a:rPr lang="en-GB" dirty="0" smtClean="0"/>
              <a:t>Is there a face shape?</a:t>
            </a:r>
          </a:p>
          <a:p>
            <a:r>
              <a:rPr lang="en-GB" dirty="0" smtClean="0"/>
              <a:t>Is face above and near quad?</a:t>
            </a:r>
          </a:p>
          <a:p>
            <a:r>
              <a:rPr lang="en-GB" dirty="0" smtClean="0"/>
              <a:t>…</a:t>
            </a:r>
          </a:p>
          <a:p>
            <a:pPr marL="0" indent="0">
              <a:buNone/>
            </a:pPr>
            <a:r>
              <a:rPr lang="en-GB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GB" dirty="0">
                <a:sym typeface="Wingdings"/>
              </a:rPr>
              <a:t> </a:t>
            </a:r>
            <a:r>
              <a:rPr lang="en-GB" dirty="0" smtClean="0">
                <a:sym typeface="Wingdings"/>
              </a:rPr>
              <a:t>Probably a pizza box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endParaRPr lang="en-GB" dirty="0"/>
          </a:p>
        </p:txBody>
      </p:sp>
      <p:pic>
        <p:nvPicPr>
          <p:cNvPr id="4" name="Picture 3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47009">
            <a:off x="6254621" y="1721025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4045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/>
          <p:cNvSpPr/>
          <p:nvPr/>
        </p:nvSpPr>
        <p:spPr>
          <a:xfrm>
            <a:off x="6441440" y="3830320"/>
            <a:ext cx="1635760" cy="29175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Layer 2 - letters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2133600" y="3830320"/>
            <a:ext cx="4064000" cy="2917564"/>
          </a:xfrm>
          <a:prstGeom prst="rect">
            <a:avLst/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Layer 1 - primitives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1920s Revisited</a:t>
            </a:r>
            <a:endParaRPr lang="en-GB" dirty="0"/>
          </a:p>
        </p:txBody>
      </p:sp>
      <p:pic>
        <p:nvPicPr>
          <p:cNvPr id="5" name="Picture 4" descr="Projektbericht_Statistische_Maschine_Gurevich_Heuer_Turkiewicz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" t="68662" r="19644" b="6058"/>
          <a:stretch/>
        </p:blipFill>
        <p:spPr>
          <a:xfrm>
            <a:off x="1485583" y="1372827"/>
            <a:ext cx="4512490" cy="2254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0" y="2354179"/>
            <a:ext cx="18987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1920s</a:t>
            </a:r>
          </a:p>
          <a:p>
            <a:r>
              <a:rPr lang="en-GB" dirty="0" smtClean="0"/>
              <a:t>Template</a:t>
            </a:r>
          </a:p>
          <a:p>
            <a:r>
              <a:rPr lang="en-GB" dirty="0" smtClean="0"/>
              <a:t>matching</a:t>
            </a:r>
            <a:endParaRPr lang="en-GB" dirty="0"/>
          </a:p>
        </p:txBody>
      </p:sp>
      <p:pic>
        <p:nvPicPr>
          <p:cNvPr id="7" name="Picture 6" descr="michael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6854123" y="4532002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5470229" y="5947908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4581687" y="5643075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/>
          <p:cNvSpPr/>
          <p:nvPr/>
        </p:nvSpPr>
        <p:spPr>
          <a:xfrm>
            <a:off x="3741828" y="5146673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2988578" y="4630155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2252366" y="4066108"/>
            <a:ext cx="423500" cy="759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/>
          <p:cNvSpPr/>
          <p:nvPr/>
        </p:nvSpPr>
        <p:spPr>
          <a:xfrm>
            <a:off x="7004863" y="4882091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009024" y="4661988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5" name="Curved Connector 14"/>
          <p:cNvCxnSpPr/>
          <p:nvPr/>
        </p:nvCxnSpPr>
        <p:spPr>
          <a:xfrm rot="5400000">
            <a:off x="7083240" y="4940149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6" name="Freeform 15"/>
          <p:cNvSpPr/>
          <p:nvPr/>
        </p:nvSpPr>
        <p:spPr>
          <a:xfrm flipV="1">
            <a:off x="7168172" y="4878193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17" name="Curved Connector 16"/>
          <p:cNvCxnSpPr/>
          <p:nvPr/>
        </p:nvCxnSpPr>
        <p:spPr>
          <a:xfrm rot="16200000" flipH="1">
            <a:off x="6703115" y="4940149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8" name="Freeform 17"/>
          <p:cNvSpPr/>
          <p:nvPr/>
        </p:nvSpPr>
        <p:spPr>
          <a:xfrm>
            <a:off x="3040675" y="4970012"/>
            <a:ext cx="170273" cy="323181"/>
          </a:xfrm>
          <a:custGeom>
            <a:avLst/>
            <a:gdLst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2136 w 253057"/>
              <a:gd name="connsiteY10" fmla="*/ 112474 h 248381"/>
              <a:gd name="connsiteX11" fmla="*/ 196822 w 253057"/>
              <a:gd name="connsiteY11" fmla="*/ 135906 h 248381"/>
              <a:gd name="connsiteX12" fmla="*/ 206194 w 253057"/>
              <a:gd name="connsiteY12" fmla="*/ 168711 h 248381"/>
              <a:gd name="connsiteX13" fmla="*/ 210881 w 253057"/>
              <a:gd name="connsiteY13" fmla="*/ 187457 h 248381"/>
              <a:gd name="connsiteX14" fmla="*/ 229625 w 253057"/>
              <a:gd name="connsiteY14" fmla="*/ 229635 h 248381"/>
              <a:gd name="connsiteX15" fmla="*/ 238998 w 253057"/>
              <a:gd name="connsiteY15" fmla="*/ 239008 h 248381"/>
              <a:gd name="connsiteX16" fmla="*/ 253057 w 253057"/>
              <a:gd name="connsiteY16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2763 w 253057"/>
              <a:gd name="connsiteY8" fmla="*/ 65610 h 248381"/>
              <a:gd name="connsiteX9" fmla="*/ 187449 w 253057"/>
              <a:gd name="connsiteY9" fmla="*/ 98415 h 248381"/>
              <a:gd name="connsiteX10" fmla="*/ 196822 w 253057"/>
              <a:gd name="connsiteY10" fmla="*/ 135906 h 248381"/>
              <a:gd name="connsiteX11" fmla="*/ 206194 w 253057"/>
              <a:gd name="connsiteY11" fmla="*/ 168711 h 248381"/>
              <a:gd name="connsiteX12" fmla="*/ 210881 w 253057"/>
              <a:gd name="connsiteY12" fmla="*/ 187457 h 248381"/>
              <a:gd name="connsiteX13" fmla="*/ 229625 w 253057"/>
              <a:gd name="connsiteY13" fmla="*/ 229635 h 248381"/>
              <a:gd name="connsiteX14" fmla="*/ 238998 w 253057"/>
              <a:gd name="connsiteY14" fmla="*/ 239008 h 248381"/>
              <a:gd name="connsiteX15" fmla="*/ 253057 w 253057"/>
              <a:gd name="connsiteY15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68705 w 253057"/>
              <a:gd name="connsiteY7" fmla="*/ 46864 h 248381"/>
              <a:gd name="connsiteX8" fmla="*/ 187449 w 253057"/>
              <a:gd name="connsiteY8" fmla="*/ 98415 h 248381"/>
              <a:gd name="connsiteX9" fmla="*/ 196822 w 253057"/>
              <a:gd name="connsiteY9" fmla="*/ 135906 h 248381"/>
              <a:gd name="connsiteX10" fmla="*/ 206194 w 253057"/>
              <a:gd name="connsiteY10" fmla="*/ 168711 h 248381"/>
              <a:gd name="connsiteX11" fmla="*/ 210881 w 253057"/>
              <a:gd name="connsiteY11" fmla="*/ 187457 h 248381"/>
              <a:gd name="connsiteX12" fmla="*/ 229625 w 253057"/>
              <a:gd name="connsiteY12" fmla="*/ 229635 h 248381"/>
              <a:gd name="connsiteX13" fmla="*/ 238998 w 253057"/>
              <a:gd name="connsiteY13" fmla="*/ 239008 h 248381"/>
              <a:gd name="connsiteX14" fmla="*/ 253057 w 253057"/>
              <a:gd name="connsiteY14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64018 w 253057"/>
              <a:gd name="connsiteY6" fmla="*/ 32805 h 248381"/>
              <a:gd name="connsiteX7" fmla="*/ 187449 w 253057"/>
              <a:gd name="connsiteY7" fmla="*/ 98415 h 248381"/>
              <a:gd name="connsiteX8" fmla="*/ 196822 w 253057"/>
              <a:gd name="connsiteY8" fmla="*/ 135906 h 248381"/>
              <a:gd name="connsiteX9" fmla="*/ 206194 w 253057"/>
              <a:gd name="connsiteY9" fmla="*/ 168711 h 248381"/>
              <a:gd name="connsiteX10" fmla="*/ 210881 w 253057"/>
              <a:gd name="connsiteY10" fmla="*/ 187457 h 248381"/>
              <a:gd name="connsiteX11" fmla="*/ 229625 w 253057"/>
              <a:gd name="connsiteY11" fmla="*/ 229635 h 248381"/>
              <a:gd name="connsiteX12" fmla="*/ 238998 w 253057"/>
              <a:gd name="connsiteY12" fmla="*/ 239008 h 248381"/>
              <a:gd name="connsiteX13" fmla="*/ 253057 w 253057"/>
              <a:gd name="connsiteY13" fmla="*/ 248381 h 248381"/>
              <a:gd name="connsiteX0" fmla="*/ 0 w 253057"/>
              <a:gd name="connsiteY0" fmla="*/ 107788 h 248381"/>
              <a:gd name="connsiteX1" fmla="*/ 4687 w 253057"/>
              <a:gd name="connsiteY1" fmla="*/ 37491 h 248381"/>
              <a:gd name="connsiteX2" fmla="*/ 56235 w 253057"/>
              <a:gd name="connsiteY2" fmla="*/ 4686 h 248381"/>
              <a:gd name="connsiteX3" fmla="*/ 70294 w 253057"/>
              <a:gd name="connsiteY3" fmla="*/ 0 h 248381"/>
              <a:gd name="connsiteX4" fmla="*/ 135901 w 253057"/>
              <a:gd name="connsiteY4" fmla="*/ 9373 h 248381"/>
              <a:gd name="connsiteX5" fmla="*/ 149960 w 253057"/>
              <a:gd name="connsiteY5" fmla="*/ 18746 h 248381"/>
              <a:gd name="connsiteX6" fmla="*/ 187449 w 253057"/>
              <a:gd name="connsiteY6" fmla="*/ 98415 h 248381"/>
              <a:gd name="connsiteX7" fmla="*/ 196822 w 253057"/>
              <a:gd name="connsiteY7" fmla="*/ 135906 h 248381"/>
              <a:gd name="connsiteX8" fmla="*/ 206194 w 253057"/>
              <a:gd name="connsiteY8" fmla="*/ 168711 h 248381"/>
              <a:gd name="connsiteX9" fmla="*/ 210881 w 253057"/>
              <a:gd name="connsiteY9" fmla="*/ 187457 h 248381"/>
              <a:gd name="connsiteX10" fmla="*/ 229625 w 253057"/>
              <a:gd name="connsiteY10" fmla="*/ 229635 h 248381"/>
              <a:gd name="connsiteX11" fmla="*/ 238998 w 253057"/>
              <a:gd name="connsiteY11" fmla="*/ 239008 h 248381"/>
              <a:gd name="connsiteX12" fmla="*/ 253057 w 253057"/>
              <a:gd name="connsiteY12" fmla="*/ 248381 h 248381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196822 w 253057"/>
              <a:gd name="connsiteY6" fmla="*/ 136929 h 249404"/>
              <a:gd name="connsiteX7" fmla="*/ 206194 w 253057"/>
              <a:gd name="connsiteY7" fmla="*/ 169734 h 249404"/>
              <a:gd name="connsiteX8" fmla="*/ 210881 w 253057"/>
              <a:gd name="connsiteY8" fmla="*/ 188480 h 249404"/>
              <a:gd name="connsiteX9" fmla="*/ 229625 w 253057"/>
              <a:gd name="connsiteY9" fmla="*/ 230658 h 249404"/>
              <a:gd name="connsiteX10" fmla="*/ 238998 w 253057"/>
              <a:gd name="connsiteY10" fmla="*/ 240031 h 249404"/>
              <a:gd name="connsiteX11" fmla="*/ 253057 w 253057"/>
              <a:gd name="connsiteY11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10881 w 253057"/>
              <a:gd name="connsiteY7" fmla="*/ 188480 h 249404"/>
              <a:gd name="connsiteX8" fmla="*/ 229625 w 253057"/>
              <a:gd name="connsiteY8" fmla="*/ 230658 h 249404"/>
              <a:gd name="connsiteX9" fmla="*/ 238998 w 253057"/>
              <a:gd name="connsiteY9" fmla="*/ 240031 h 249404"/>
              <a:gd name="connsiteX10" fmla="*/ 253057 w 253057"/>
              <a:gd name="connsiteY10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38998 w 253057"/>
              <a:gd name="connsiteY8" fmla="*/ 240031 h 249404"/>
              <a:gd name="connsiteX9" fmla="*/ 253057 w 253057"/>
              <a:gd name="connsiteY9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06194 w 253057"/>
              <a:gd name="connsiteY6" fmla="*/ 169734 h 249404"/>
              <a:gd name="connsiteX7" fmla="*/ 229625 w 253057"/>
              <a:gd name="connsiteY7" fmla="*/ 230658 h 249404"/>
              <a:gd name="connsiteX8" fmla="*/ 253057 w 253057"/>
              <a:gd name="connsiteY8" fmla="*/ 249404 h 249404"/>
              <a:gd name="connsiteX0" fmla="*/ 0 w 253057"/>
              <a:gd name="connsiteY0" fmla="*/ 108811 h 249404"/>
              <a:gd name="connsiteX1" fmla="*/ 4687 w 253057"/>
              <a:gd name="connsiteY1" fmla="*/ 38514 h 249404"/>
              <a:gd name="connsiteX2" fmla="*/ 56235 w 253057"/>
              <a:gd name="connsiteY2" fmla="*/ 5709 h 249404"/>
              <a:gd name="connsiteX3" fmla="*/ 70294 w 253057"/>
              <a:gd name="connsiteY3" fmla="*/ 1023 h 249404"/>
              <a:gd name="connsiteX4" fmla="*/ 135901 w 253057"/>
              <a:gd name="connsiteY4" fmla="*/ 10396 h 249404"/>
              <a:gd name="connsiteX5" fmla="*/ 187449 w 253057"/>
              <a:gd name="connsiteY5" fmla="*/ 99438 h 249404"/>
              <a:gd name="connsiteX6" fmla="*/ 229625 w 253057"/>
              <a:gd name="connsiteY6" fmla="*/ 230658 h 249404"/>
              <a:gd name="connsiteX7" fmla="*/ 253057 w 253057"/>
              <a:gd name="connsiteY7" fmla="*/ 249404 h 249404"/>
              <a:gd name="connsiteX0" fmla="*/ 0 w 253057"/>
              <a:gd name="connsiteY0" fmla="*/ 117908 h 262696"/>
              <a:gd name="connsiteX1" fmla="*/ 4687 w 253057"/>
              <a:gd name="connsiteY1" fmla="*/ 47611 h 262696"/>
              <a:gd name="connsiteX2" fmla="*/ 56235 w 253057"/>
              <a:gd name="connsiteY2" fmla="*/ 14806 h 262696"/>
              <a:gd name="connsiteX3" fmla="*/ 70294 w 253057"/>
              <a:gd name="connsiteY3" fmla="*/ 10120 h 262696"/>
              <a:gd name="connsiteX4" fmla="*/ 135901 w 253057"/>
              <a:gd name="connsiteY4" fmla="*/ 19493 h 262696"/>
              <a:gd name="connsiteX5" fmla="*/ 229625 w 253057"/>
              <a:gd name="connsiteY5" fmla="*/ 239755 h 262696"/>
              <a:gd name="connsiteX6" fmla="*/ 253057 w 253057"/>
              <a:gd name="connsiteY6" fmla="*/ 258501 h 262696"/>
              <a:gd name="connsiteX0" fmla="*/ 0 w 253057"/>
              <a:gd name="connsiteY0" fmla="*/ 119270 h 259863"/>
              <a:gd name="connsiteX1" fmla="*/ 4687 w 253057"/>
              <a:gd name="connsiteY1" fmla="*/ 48973 h 259863"/>
              <a:gd name="connsiteX2" fmla="*/ 56235 w 253057"/>
              <a:gd name="connsiteY2" fmla="*/ 16168 h 259863"/>
              <a:gd name="connsiteX3" fmla="*/ 70294 w 253057"/>
              <a:gd name="connsiteY3" fmla="*/ 11482 h 259863"/>
              <a:gd name="connsiteX4" fmla="*/ 135901 w 253057"/>
              <a:gd name="connsiteY4" fmla="*/ 20855 h 259863"/>
              <a:gd name="connsiteX5" fmla="*/ 253057 w 253057"/>
              <a:gd name="connsiteY5" fmla="*/ 259863 h 259863"/>
              <a:gd name="connsiteX0" fmla="*/ 1585 w 254642"/>
              <a:gd name="connsiteY0" fmla="*/ 120972 h 261565"/>
              <a:gd name="connsiteX1" fmla="*/ 6272 w 254642"/>
              <a:gd name="connsiteY1" fmla="*/ 50675 h 261565"/>
              <a:gd name="connsiteX2" fmla="*/ 71879 w 254642"/>
              <a:gd name="connsiteY2" fmla="*/ 13184 h 261565"/>
              <a:gd name="connsiteX3" fmla="*/ 137486 w 254642"/>
              <a:gd name="connsiteY3" fmla="*/ 22557 h 261565"/>
              <a:gd name="connsiteX4" fmla="*/ 254642 w 254642"/>
              <a:gd name="connsiteY4" fmla="*/ 261565 h 261565"/>
              <a:gd name="connsiteX0" fmla="*/ 6339 w 259396"/>
              <a:gd name="connsiteY0" fmla="*/ 111176 h 251769"/>
              <a:gd name="connsiteX1" fmla="*/ 11026 w 259396"/>
              <a:gd name="connsiteY1" fmla="*/ 40879 h 251769"/>
              <a:gd name="connsiteX2" fmla="*/ 142240 w 259396"/>
              <a:gd name="connsiteY2" fmla="*/ 12761 h 251769"/>
              <a:gd name="connsiteX3" fmla="*/ 259396 w 259396"/>
              <a:gd name="connsiteY3" fmla="*/ 251769 h 251769"/>
              <a:gd name="connsiteX0" fmla="*/ 0 w 253057"/>
              <a:gd name="connsiteY0" fmla="*/ 113700 h 254293"/>
              <a:gd name="connsiteX1" fmla="*/ 42251 w 253057"/>
              <a:gd name="connsiteY1" fmla="*/ 33878 h 254293"/>
              <a:gd name="connsiteX2" fmla="*/ 135901 w 253057"/>
              <a:gd name="connsiteY2" fmla="*/ 15285 h 254293"/>
              <a:gd name="connsiteX3" fmla="*/ 253057 w 253057"/>
              <a:gd name="connsiteY3" fmla="*/ 254293 h 254293"/>
              <a:gd name="connsiteX0" fmla="*/ 0 w 223840"/>
              <a:gd name="connsiteY0" fmla="*/ 282167 h 282167"/>
              <a:gd name="connsiteX1" fmla="*/ 13034 w 223840"/>
              <a:gd name="connsiteY1" fmla="*/ 40420 h 282167"/>
              <a:gd name="connsiteX2" fmla="*/ 106684 w 223840"/>
              <a:gd name="connsiteY2" fmla="*/ 21827 h 282167"/>
              <a:gd name="connsiteX3" fmla="*/ 223840 w 223840"/>
              <a:gd name="connsiteY3" fmla="*/ 260835 h 282167"/>
              <a:gd name="connsiteX0" fmla="*/ 0 w 223840"/>
              <a:gd name="connsiteY0" fmla="*/ 323181 h 323181"/>
              <a:gd name="connsiteX1" fmla="*/ 13034 w 223840"/>
              <a:gd name="connsiteY1" fmla="*/ 81434 h 323181"/>
              <a:gd name="connsiteX2" fmla="*/ 106685 w 223840"/>
              <a:gd name="connsiteY2" fmla="*/ 12041 h 323181"/>
              <a:gd name="connsiteX3" fmla="*/ 223840 w 223840"/>
              <a:gd name="connsiteY3" fmla="*/ 301849 h 323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840" h="323181">
                <a:moveTo>
                  <a:pt x="0" y="323181"/>
                </a:moveTo>
                <a:cubicBezTo>
                  <a:pt x="1562" y="299749"/>
                  <a:pt x="-4747" y="133291"/>
                  <a:pt x="13034" y="81434"/>
                </a:cubicBezTo>
                <a:cubicBezTo>
                  <a:pt x="30815" y="29577"/>
                  <a:pt x="71551" y="-24695"/>
                  <a:pt x="106685" y="12041"/>
                </a:cubicBezTo>
                <a:cubicBezTo>
                  <a:pt x="141819" y="48777"/>
                  <a:pt x="199433" y="252056"/>
                  <a:pt x="223840" y="301849"/>
                </a:cubicBezTo>
              </a:path>
            </a:pathLst>
          </a:custGeom>
          <a:noFill/>
          <a:ln w="38100" cap="flat" cmpd="sng">
            <a:solidFill>
              <a:srgbClr val="FF66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4639103" y="5744879"/>
            <a:ext cx="361312" cy="308311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60921 w 271801"/>
              <a:gd name="connsiteY4" fmla="*/ 192170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32804 w 271801"/>
              <a:gd name="connsiteY2" fmla="*/ 126560 h 277193"/>
              <a:gd name="connsiteX3" fmla="*/ 60921 w 271801"/>
              <a:gd name="connsiteY3" fmla="*/ 192170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7193"/>
              <a:gd name="connsiteX1" fmla="*/ 32804 w 271801"/>
              <a:gd name="connsiteY1" fmla="*/ 126560 h 277193"/>
              <a:gd name="connsiteX2" fmla="*/ 60921 w 271801"/>
              <a:gd name="connsiteY2" fmla="*/ 192170 h 277193"/>
              <a:gd name="connsiteX3" fmla="*/ 93725 w 271801"/>
              <a:gd name="connsiteY3" fmla="*/ 243721 h 277193"/>
              <a:gd name="connsiteX4" fmla="*/ 107783 w 271801"/>
              <a:gd name="connsiteY4" fmla="*/ 253094 h 277193"/>
              <a:gd name="connsiteX5" fmla="*/ 112470 w 271801"/>
              <a:gd name="connsiteY5" fmla="*/ 267153 h 277193"/>
              <a:gd name="connsiteX6" fmla="*/ 164018 w 271801"/>
              <a:gd name="connsiteY6" fmla="*/ 271839 h 277193"/>
              <a:gd name="connsiteX7" fmla="*/ 192135 w 271801"/>
              <a:gd name="connsiteY7" fmla="*/ 234348 h 277193"/>
              <a:gd name="connsiteX8" fmla="*/ 210880 w 271801"/>
              <a:gd name="connsiteY8" fmla="*/ 159365 h 277193"/>
              <a:gd name="connsiteX9" fmla="*/ 215567 w 271801"/>
              <a:gd name="connsiteY9" fmla="*/ 135933 h 277193"/>
              <a:gd name="connsiteX10" fmla="*/ 220253 w 271801"/>
              <a:gd name="connsiteY10" fmla="*/ 98442 h 277193"/>
              <a:gd name="connsiteX11" fmla="*/ 229625 w 271801"/>
              <a:gd name="connsiteY11" fmla="*/ 70323 h 277193"/>
              <a:gd name="connsiteX12" fmla="*/ 234312 w 271801"/>
              <a:gd name="connsiteY12" fmla="*/ 56264 h 277193"/>
              <a:gd name="connsiteX13" fmla="*/ 238998 w 271801"/>
              <a:gd name="connsiteY13" fmla="*/ 42204 h 277193"/>
              <a:gd name="connsiteX14" fmla="*/ 257743 w 271801"/>
              <a:gd name="connsiteY14" fmla="*/ 14086 h 277193"/>
              <a:gd name="connsiteX15" fmla="*/ 271801 w 271801"/>
              <a:gd name="connsiteY15" fmla="*/ 27 h 277193"/>
              <a:gd name="connsiteX0" fmla="*/ 0 w 271801"/>
              <a:gd name="connsiteY0" fmla="*/ 79696 h 272815"/>
              <a:gd name="connsiteX1" fmla="*/ 32804 w 271801"/>
              <a:gd name="connsiteY1" fmla="*/ 126560 h 272815"/>
              <a:gd name="connsiteX2" fmla="*/ 60921 w 271801"/>
              <a:gd name="connsiteY2" fmla="*/ 192170 h 272815"/>
              <a:gd name="connsiteX3" fmla="*/ 93725 w 271801"/>
              <a:gd name="connsiteY3" fmla="*/ 243721 h 272815"/>
              <a:gd name="connsiteX4" fmla="*/ 112470 w 271801"/>
              <a:gd name="connsiteY4" fmla="*/ 267153 h 272815"/>
              <a:gd name="connsiteX5" fmla="*/ 164018 w 271801"/>
              <a:gd name="connsiteY5" fmla="*/ 271839 h 272815"/>
              <a:gd name="connsiteX6" fmla="*/ 192135 w 271801"/>
              <a:gd name="connsiteY6" fmla="*/ 234348 h 272815"/>
              <a:gd name="connsiteX7" fmla="*/ 210880 w 271801"/>
              <a:gd name="connsiteY7" fmla="*/ 159365 h 272815"/>
              <a:gd name="connsiteX8" fmla="*/ 215567 w 271801"/>
              <a:gd name="connsiteY8" fmla="*/ 135933 h 272815"/>
              <a:gd name="connsiteX9" fmla="*/ 220253 w 271801"/>
              <a:gd name="connsiteY9" fmla="*/ 98442 h 272815"/>
              <a:gd name="connsiteX10" fmla="*/ 229625 w 271801"/>
              <a:gd name="connsiteY10" fmla="*/ 70323 h 272815"/>
              <a:gd name="connsiteX11" fmla="*/ 234312 w 271801"/>
              <a:gd name="connsiteY11" fmla="*/ 56264 h 272815"/>
              <a:gd name="connsiteX12" fmla="*/ 238998 w 271801"/>
              <a:gd name="connsiteY12" fmla="*/ 42204 h 272815"/>
              <a:gd name="connsiteX13" fmla="*/ 257743 w 271801"/>
              <a:gd name="connsiteY13" fmla="*/ 14086 h 272815"/>
              <a:gd name="connsiteX14" fmla="*/ 271801 w 271801"/>
              <a:gd name="connsiteY14" fmla="*/ 27 h 2728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15567 w 271801"/>
              <a:gd name="connsiteY7" fmla="*/ 135933 h 275415"/>
              <a:gd name="connsiteX8" fmla="*/ 220253 w 271801"/>
              <a:gd name="connsiteY8" fmla="*/ 98442 h 275415"/>
              <a:gd name="connsiteX9" fmla="*/ 229625 w 271801"/>
              <a:gd name="connsiteY9" fmla="*/ 70323 h 275415"/>
              <a:gd name="connsiteX10" fmla="*/ 234312 w 271801"/>
              <a:gd name="connsiteY10" fmla="*/ 56264 h 275415"/>
              <a:gd name="connsiteX11" fmla="*/ 238998 w 271801"/>
              <a:gd name="connsiteY11" fmla="*/ 42204 h 275415"/>
              <a:gd name="connsiteX12" fmla="*/ 257743 w 271801"/>
              <a:gd name="connsiteY12" fmla="*/ 14086 h 275415"/>
              <a:gd name="connsiteX13" fmla="*/ 271801 w 271801"/>
              <a:gd name="connsiteY13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29625 w 271801"/>
              <a:gd name="connsiteY8" fmla="*/ 70323 h 275415"/>
              <a:gd name="connsiteX9" fmla="*/ 234312 w 271801"/>
              <a:gd name="connsiteY9" fmla="*/ 56264 h 275415"/>
              <a:gd name="connsiteX10" fmla="*/ 238998 w 271801"/>
              <a:gd name="connsiteY10" fmla="*/ 42204 h 275415"/>
              <a:gd name="connsiteX11" fmla="*/ 257743 w 271801"/>
              <a:gd name="connsiteY11" fmla="*/ 14086 h 275415"/>
              <a:gd name="connsiteX12" fmla="*/ 271801 w 271801"/>
              <a:gd name="connsiteY12" fmla="*/ 27 h 275415"/>
              <a:gd name="connsiteX0" fmla="*/ 0 w 271801"/>
              <a:gd name="connsiteY0" fmla="*/ 79696 h 275415"/>
              <a:gd name="connsiteX1" fmla="*/ 32804 w 271801"/>
              <a:gd name="connsiteY1" fmla="*/ 126560 h 275415"/>
              <a:gd name="connsiteX2" fmla="*/ 60921 w 271801"/>
              <a:gd name="connsiteY2" fmla="*/ 192170 h 275415"/>
              <a:gd name="connsiteX3" fmla="*/ 112470 w 271801"/>
              <a:gd name="connsiteY3" fmla="*/ 267153 h 275415"/>
              <a:gd name="connsiteX4" fmla="*/ 164018 w 271801"/>
              <a:gd name="connsiteY4" fmla="*/ 271839 h 275415"/>
              <a:gd name="connsiteX5" fmla="*/ 192135 w 271801"/>
              <a:gd name="connsiteY5" fmla="*/ 234348 h 275415"/>
              <a:gd name="connsiteX6" fmla="*/ 210880 w 271801"/>
              <a:gd name="connsiteY6" fmla="*/ 159365 h 275415"/>
              <a:gd name="connsiteX7" fmla="*/ 220253 w 271801"/>
              <a:gd name="connsiteY7" fmla="*/ 98442 h 275415"/>
              <a:gd name="connsiteX8" fmla="*/ 234312 w 271801"/>
              <a:gd name="connsiteY8" fmla="*/ 56264 h 275415"/>
              <a:gd name="connsiteX9" fmla="*/ 238998 w 271801"/>
              <a:gd name="connsiteY9" fmla="*/ 42204 h 275415"/>
              <a:gd name="connsiteX10" fmla="*/ 257743 w 271801"/>
              <a:gd name="connsiteY10" fmla="*/ 14086 h 275415"/>
              <a:gd name="connsiteX11" fmla="*/ 271801 w 271801"/>
              <a:gd name="connsiteY11" fmla="*/ 27 h 275415"/>
              <a:gd name="connsiteX0" fmla="*/ 0 w 271801"/>
              <a:gd name="connsiteY0" fmla="*/ 79669 h 275388"/>
              <a:gd name="connsiteX1" fmla="*/ 32804 w 271801"/>
              <a:gd name="connsiteY1" fmla="*/ 126533 h 275388"/>
              <a:gd name="connsiteX2" fmla="*/ 60921 w 271801"/>
              <a:gd name="connsiteY2" fmla="*/ 192143 h 275388"/>
              <a:gd name="connsiteX3" fmla="*/ 112470 w 271801"/>
              <a:gd name="connsiteY3" fmla="*/ 267126 h 275388"/>
              <a:gd name="connsiteX4" fmla="*/ 164018 w 271801"/>
              <a:gd name="connsiteY4" fmla="*/ 271812 h 275388"/>
              <a:gd name="connsiteX5" fmla="*/ 192135 w 271801"/>
              <a:gd name="connsiteY5" fmla="*/ 234321 h 275388"/>
              <a:gd name="connsiteX6" fmla="*/ 210880 w 271801"/>
              <a:gd name="connsiteY6" fmla="*/ 159338 h 275388"/>
              <a:gd name="connsiteX7" fmla="*/ 220253 w 271801"/>
              <a:gd name="connsiteY7" fmla="*/ 98415 h 275388"/>
              <a:gd name="connsiteX8" fmla="*/ 234312 w 271801"/>
              <a:gd name="connsiteY8" fmla="*/ 56237 h 275388"/>
              <a:gd name="connsiteX9" fmla="*/ 257743 w 271801"/>
              <a:gd name="connsiteY9" fmla="*/ 14059 h 275388"/>
              <a:gd name="connsiteX10" fmla="*/ 271801 w 271801"/>
              <a:gd name="connsiteY10" fmla="*/ 0 h 275388"/>
              <a:gd name="connsiteX0" fmla="*/ 0 w 257743"/>
              <a:gd name="connsiteY0" fmla="*/ 65610 h 261329"/>
              <a:gd name="connsiteX1" fmla="*/ 32804 w 257743"/>
              <a:gd name="connsiteY1" fmla="*/ 112474 h 261329"/>
              <a:gd name="connsiteX2" fmla="*/ 60921 w 257743"/>
              <a:gd name="connsiteY2" fmla="*/ 178084 h 261329"/>
              <a:gd name="connsiteX3" fmla="*/ 112470 w 257743"/>
              <a:gd name="connsiteY3" fmla="*/ 253067 h 261329"/>
              <a:gd name="connsiteX4" fmla="*/ 164018 w 257743"/>
              <a:gd name="connsiteY4" fmla="*/ 257753 h 261329"/>
              <a:gd name="connsiteX5" fmla="*/ 192135 w 257743"/>
              <a:gd name="connsiteY5" fmla="*/ 220262 h 261329"/>
              <a:gd name="connsiteX6" fmla="*/ 210880 w 257743"/>
              <a:gd name="connsiteY6" fmla="*/ 145279 h 261329"/>
              <a:gd name="connsiteX7" fmla="*/ 220253 w 257743"/>
              <a:gd name="connsiteY7" fmla="*/ 84356 h 261329"/>
              <a:gd name="connsiteX8" fmla="*/ 234312 w 257743"/>
              <a:gd name="connsiteY8" fmla="*/ 42178 h 261329"/>
              <a:gd name="connsiteX9" fmla="*/ 257743 w 257743"/>
              <a:gd name="connsiteY9" fmla="*/ 0 h 261329"/>
              <a:gd name="connsiteX0" fmla="*/ 0 w 234312"/>
              <a:gd name="connsiteY0" fmla="*/ 23432 h 219151"/>
              <a:gd name="connsiteX1" fmla="*/ 32804 w 234312"/>
              <a:gd name="connsiteY1" fmla="*/ 70296 h 219151"/>
              <a:gd name="connsiteX2" fmla="*/ 60921 w 234312"/>
              <a:gd name="connsiteY2" fmla="*/ 135906 h 219151"/>
              <a:gd name="connsiteX3" fmla="*/ 112470 w 234312"/>
              <a:gd name="connsiteY3" fmla="*/ 210889 h 219151"/>
              <a:gd name="connsiteX4" fmla="*/ 164018 w 234312"/>
              <a:gd name="connsiteY4" fmla="*/ 215575 h 219151"/>
              <a:gd name="connsiteX5" fmla="*/ 192135 w 234312"/>
              <a:gd name="connsiteY5" fmla="*/ 178084 h 219151"/>
              <a:gd name="connsiteX6" fmla="*/ 210880 w 234312"/>
              <a:gd name="connsiteY6" fmla="*/ 103101 h 219151"/>
              <a:gd name="connsiteX7" fmla="*/ 220253 w 234312"/>
              <a:gd name="connsiteY7" fmla="*/ 42178 h 219151"/>
              <a:gd name="connsiteX8" fmla="*/ 234312 w 234312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20253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48828 w 269237"/>
              <a:gd name="connsiteY7" fmla="*/ 42178 h 219151"/>
              <a:gd name="connsiteX8" fmla="*/ 269237 w 269237"/>
              <a:gd name="connsiteY8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1088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32804 w 269237"/>
              <a:gd name="connsiteY1" fmla="*/ 70296 h 219151"/>
              <a:gd name="connsiteX2" fmla="*/ 60921 w 269237"/>
              <a:gd name="connsiteY2" fmla="*/ 135906 h 219151"/>
              <a:gd name="connsiteX3" fmla="*/ 112470 w 269237"/>
              <a:gd name="connsiteY3" fmla="*/ 210889 h 219151"/>
              <a:gd name="connsiteX4" fmla="*/ 164018 w 269237"/>
              <a:gd name="connsiteY4" fmla="*/ 215575 h 219151"/>
              <a:gd name="connsiteX5" fmla="*/ 192135 w 269237"/>
              <a:gd name="connsiteY5" fmla="*/ 178084 h 219151"/>
              <a:gd name="connsiteX6" fmla="*/ 242630 w 269237"/>
              <a:gd name="connsiteY6" fmla="*/ 103101 h 219151"/>
              <a:gd name="connsiteX7" fmla="*/ 269237 w 269237"/>
              <a:gd name="connsiteY7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192135 w 269237"/>
              <a:gd name="connsiteY4" fmla="*/ 178084 h 219151"/>
              <a:gd name="connsiteX5" fmla="*/ 242630 w 269237"/>
              <a:gd name="connsiteY5" fmla="*/ 103101 h 219151"/>
              <a:gd name="connsiteX6" fmla="*/ 269237 w 269237"/>
              <a:gd name="connsiteY6" fmla="*/ 0 h 219151"/>
              <a:gd name="connsiteX0" fmla="*/ 0 w 269237"/>
              <a:gd name="connsiteY0" fmla="*/ 23432 h 219151"/>
              <a:gd name="connsiteX1" fmla="*/ 60921 w 269237"/>
              <a:gd name="connsiteY1" fmla="*/ 135906 h 219151"/>
              <a:gd name="connsiteX2" fmla="*/ 112470 w 269237"/>
              <a:gd name="connsiteY2" fmla="*/ 210889 h 219151"/>
              <a:gd name="connsiteX3" fmla="*/ 164018 w 269237"/>
              <a:gd name="connsiteY3" fmla="*/ 215575 h 219151"/>
              <a:gd name="connsiteX4" fmla="*/ 242630 w 269237"/>
              <a:gd name="connsiteY4" fmla="*/ 103101 h 219151"/>
              <a:gd name="connsiteX5" fmla="*/ 269237 w 269237"/>
              <a:gd name="connsiteY5" fmla="*/ 0 h 219151"/>
              <a:gd name="connsiteX0" fmla="*/ 0 w 269237"/>
              <a:gd name="connsiteY0" fmla="*/ 23432 h 216439"/>
              <a:gd name="connsiteX1" fmla="*/ 60921 w 269237"/>
              <a:gd name="connsiteY1" fmla="*/ 135906 h 216439"/>
              <a:gd name="connsiteX2" fmla="*/ 112470 w 269237"/>
              <a:gd name="connsiteY2" fmla="*/ 210889 h 216439"/>
              <a:gd name="connsiteX3" fmla="*/ 179893 w 269237"/>
              <a:gd name="connsiteY3" fmla="*/ 209225 h 216439"/>
              <a:gd name="connsiteX4" fmla="*/ 242630 w 269237"/>
              <a:gd name="connsiteY4" fmla="*/ 103101 h 216439"/>
              <a:gd name="connsiteX5" fmla="*/ 269237 w 269237"/>
              <a:gd name="connsiteY5" fmla="*/ 0 h 216439"/>
              <a:gd name="connsiteX0" fmla="*/ 0 w 269237"/>
              <a:gd name="connsiteY0" fmla="*/ 23432 h 224770"/>
              <a:gd name="connsiteX1" fmla="*/ 112470 w 269237"/>
              <a:gd name="connsiteY1" fmla="*/ 210889 h 224770"/>
              <a:gd name="connsiteX2" fmla="*/ 179893 w 269237"/>
              <a:gd name="connsiteY2" fmla="*/ 209225 h 224770"/>
              <a:gd name="connsiteX3" fmla="*/ 242630 w 269237"/>
              <a:gd name="connsiteY3" fmla="*/ 103101 h 224770"/>
              <a:gd name="connsiteX4" fmla="*/ 269237 w 269237"/>
              <a:gd name="connsiteY4" fmla="*/ 0 h 224770"/>
              <a:gd name="connsiteX0" fmla="*/ 0 w 326387"/>
              <a:gd name="connsiteY0" fmla="*/ 20257 h 225005"/>
              <a:gd name="connsiteX1" fmla="*/ 169620 w 326387"/>
              <a:gd name="connsiteY1" fmla="*/ 210889 h 225005"/>
              <a:gd name="connsiteX2" fmla="*/ 237043 w 326387"/>
              <a:gd name="connsiteY2" fmla="*/ 209225 h 225005"/>
              <a:gd name="connsiteX3" fmla="*/ 299780 w 326387"/>
              <a:gd name="connsiteY3" fmla="*/ 103101 h 225005"/>
              <a:gd name="connsiteX4" fmla="*/ 326387 w 326387"/>
              <a:gd name="connsiteY4" fmla="*/ 0 h 225005"/>
              <a:gd name="connsiteX0" fmla="*/ 0 w 326387"/>
              <a:gd name="connsiteY0" fmla="*/ 20257 h 248665"/>
              <a:gd name="connsiteX1" fmla="*/ 121995 w 326387"/>
              <a:gd name="connsiteY1" fmla="*/ 239464 h 248665"/>
              <a:gd name="connsiteX2" fmla="*/ 237043 w 326387"/>
              <a:gd name="connsiteY2" fmla="*/ 209225 h 248665"/>
              <a:gd name="connsiteX3" fmla="*/ 299780 w 326387"/>
              <a:gd name="connsiteY3" fmla="*/ 103101 h 248665"/>
              <a:gd name="connsiteX4" fmla="*/ 326387 w 326387"/>
              <a:gd name="connsiteY4" fmla="*/ 0 h 248665"/>
              <a:gd name="connsiteX0" fmla="*/ 0 w 326387"/>
              <a:gd name="connsiteY0" fmla="*/ 20257 h 274585"/>
              <a:gd name="connsiteX1" fmla="*/ 121995 w 326387"/>
              <a:gd name="connsiteY1" fmla="*/ 239464 h 274585"/>
              <a:gd name="connsiteX2" fmla="*/ 208468 w 326387"/>
              <a:gd name="connsiteY2" fmla="*/ 272725 h 274585"/>
              <a:gd name="connsiteX3" fmla="*/ 299780 w 326387"/>
              <a:gd name="connsiteY3" fmla="*/ 103101 h 274585"/>
              <a:gd name="connsiteX4" fmla="*/ 326387 w 326387"/>
              <a:gd name="connsiteY4" fmla="*/ 0 h 274585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299780 w 326387"/>
              <a:gd name="connsiteY3" fmla="*/ 103101 h 308311"/>
              <a:gd name="connsiteX4" fmla="*/ 326387 w 326387"/>
              <a:gd name="connsiteY4" fmla="*/ 0 h 308311"/>
              <a:gd name="connsiteX0" fmla="*/ 0 w 326387"/>
              <a:gd name="connsiteY0" fmla="*/ 20257 h 308311"/>
              <a:gd name="connsiteX1" fmla="*/ 125170 w 326387"/>
              <a:gd name="connsiteY1" fmla="*/ 293439 h 308311"/>
              <a:gd name="connsiteX2" fmla="*/ 208468 w 326387"/>
              <a:gd name="connsiteY2" fmla="*/ 272725 h 308311"/>
              <a:gd name="connsiteX3" fmla="*/ 326387 w 326387"/>
              <a:gd name="connsiteY3" fmla="*/ 0 h 308311"/>
              <a:gd name="connsiteX0" fmla="*/ 0 w 361312"/>
              <a:gd name="connsiteY0" fmla="*/ 20257 h 308311"/>
              <a:gd name="connsiteX1" fmla="*/ 125170 w 361312"/>
              <a:gd name="connsiteY1" fmla="*/ 293439 h 308311"/>
              <a:gd name="connsiteX2" fmla="*/ 208468 w 361312"/>
              <a:gd name="connsiteY2" fmla="*/ 272725 h 308311"/>
              <a:gd name="connsiteX3" fmla="*/ 361312 w 361312"/>
              <a:gd name="connsiteY3" fmla="*/ 0 h 30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1312" h="308311">
                <a:moveTo>
                  <a:pt x="0" y="20257"/>
                </a:moveTo>
                <a:cubicBezTo>
                  <a:pt x="23431" y="59311"/>
                  <a:pt x="90425" y="251361"/>
                  <a:pt x="125170" y="293439"/>
                </a:cubicBezTo>
                <a:cubicBezTo>
                  <a:pt x="159915" y="335517"/>
                  <a:pt x="188664" y="275201"/>
                  <a:pt x="208468" y="272725"/>
                </a:cubicBezTo>
                <a:cubicBezTo>
                  <a:pt x="242004" y="223819"/>
                  <a:pt x="336746" y="56818"/>
                  <a:pt x="361312" y="0"/>
                </a:cubicBezTo>
              </a:path>
            </a:pathLst>
          </a:custGeom>
          <a:noFill/>
          <a:ln w="38100" cap="flat" cmpd="sng">
            <a:solidFill>
              <a:srgbClr val="3366FF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20" name="Curved Connector 19"/>
          <p:cNvCxnSpPr/>
          <p:nvPr/>
        </p:nvCxnSpPr>
        <p:spPr>
          <a:xfrm rot="5400000">
            <a:off x="5545343" y="6319920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008000">
                <a:alpha val="6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1" name="Freeform 20"/>
          <p:cNvSpPr/>
          <p:nvPr/>
        </p:nvSpPr>
        <p:spPr>
          <a:xfrm flipV="1">
            <a:off x="3884884" y="5454245"/>
            <a:ext cx="194590" cy="367522"/>
          </a:xfrm>
          <a:custGeom>
            <a:avLst/>
            <a:gdLst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32804 w 271801"/>
              <a:gd name="connsiteY3" fmla="*/ 126560 h 277193"/>
              <a:gd name="connsiteX4" fmla="*/ 42176 w 271801"/>
              <a:gd name="connsiteY4" fmla="*/ 145306 h 277193"/>
              <a:gd name="connsiteX5" fmla="*/ 60921 w 271801"/>
              <a:gd name="connsiteY5" fmla="*/ 192170 h 277193"/>
              <a:gd name="connsiteX6" fmla="*/ 74980 w 271801"/>
              <a:gd name="connsiteY6" fmla="*/ 196856 h 277193"/>
              <a:gd name="connsiteX7" fmla="*/ 89038 w 271801"/>
              <a:gd name="connsiteY7" fmla="*/ 229661 h 277193"/>
              <a:gd name="connsiteX8" fmla="*/ 93725 w 271801"/>
              <a:gd name="connsiteY8" fmla="*/ 243721 h 277193"/>
              <a:gd name="connsiteX9" fmla="*/ 107783 w 271801"/>
              <a:gd name="connsiteY9" fmla="*/ 253094 h 277193"/>
              <a:gd name="connsiteX10" fmla="*/ 112470 w 271801"/>
              <a:gd name="connsiteY10" fmla="*/ 267153 h 277193"/>
              <a:gd name="connsiteX11" fmla="*/ 164018 w 271801"/>
              <a:gd name="connsiteY11" fmla="*/ 271839 h 277193"/>
              <a:gd name="connsiteX12" fmla="*/ 192135 w 271801"/>
              <a:gd name="connsiteY12" fmla="*/ 234348 h 277193"/>
              <a:gd name="connsiteX13" fmla="*/ 210880 w 271801"/>
              <a:gd name="connsiteY13" fmla="*/ 159365 h 277193"/>
              <a:gd name="connsiteX14" fmla="*/ 215567 w 271801"/>
              <a:gd name="connsiteY14" fmla="*/ 135933 h 277193"/>
              <a:gd name="connsiteX15" fmla="*/ 220253 w 271801"/>
              <a:gd name="connsiteY15" fmla="*/ 98442 h 277193"/>
              <a:gd name="connsiteX16" fmla="*/ 229625 w 271801"/>
              <a:gd name="connsiteY16" fmla="*/ 70323 h 277193"/>
              <a:gd name="connsiteX17" fmla="*/ 234312 w 271801"/>
              <a:gd name="connsiteY17" fmla="*/ 56264 h 277193"/>
              <a:gd name="connsiteX18" fmla="*/ 238998 w 271801"/>
              <a:gd name="connsiteY18" fmla="*/ 42204 h 277193"/>
              <a:gd name="connsiteX19" fmla="*/ 257743 w 271801"/>
              <a:gd name="connsiteY19" fmla="*/ 14086 h 277193"/>
              <a:gd name="connsiteX20" fmla="*/ 271801 w 271801"/>
              <a:gd name="connsiteY20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28118 w 271801"/>
              <a:gd name="connsiteY2" fmla="*/ 112501 h 277193"/>
              <a:gd name="connsiteX3" fmla="*/ 42176 w 271801"/>
              <a:gd name="connsiteY3" fmla="*/ 145306 h 277193"/>
              <a:gd name="connsiteX4" fmla="*/ 60921 w 271801"/>
              <a:gd name="connsiteY4" fmla="*/ 192170 h 277193"/>
              <a:gd name="connsiteX5" fmla="*/ 74980 w 271801"/>
              <a:gd name="connsiteY5" fmla="*/ 196856 h 277193"/>
              <a:gd name="connsiteX6" fmla="*/ 89038 w 271801"/>
              <a:gd name="connsiteY6" fmla="*/ 229661 h 277193"/>
              <a:gd name="connsiteX7" fmla="*/ 93725 w 271801"/>
              <a:gd name="connsiteY7" fmla="*/ 243721 h 277193"/>
              <a:gd name="connsiteX8" fmla="*/ 107783 w 271801"/>
              <a:gd name="connsiteY8" fmla="*/ 253094 h 277193"/>
              <a:gd name="connsiteX9" fmla="*/ 112470 w 271801"/>
              <a:gd name="connsiteY9" fmla="*/ 267153 h 277193"/>
              <a:gd name="connsiteX10" fmla="*/ 164018 w 271801"/>
              <a:gd name="connsiteY10" fmla="*/ 271839 h 277193"/>
              <a:gd name="connsiteX11" fmla="*/ 192135 w 271801"/>
              <a:gd name="connsiteY11" fmla="*/ 234348 h 277193"/>
              <a:gd name="connsiteX12" fmla="*/ 210880 w 271801"/>
              <a:gd name="connsiteY12" fmla="*/ 159365 h 277193"/>
              <a:gd name="connsiteX13" fmla="*/ 215567 w 271801"/>
              <a:gd name="connsiteY13" fmla="*/ 135933 h 277193"/>
              <a:gd name="connsiteX14" fmla="*/ 220253 w 271801"/>
              <a:gd name="connsiteY14" fmla="*/ 98442 h 277193"/>
              <a:gd name="connsiteX15" fmla="*/ 229625 w 271801"/>
              <a:gd name="connsiteY15" fmla="*/ 70323 h 277193"/>
              <a:gd name="connsiteX16" fmla="*/ 234312 w 271801"/>
              <a:gd name="connsiteY16" fmla="*/ 56264 h 277193"/>
              <a:gd name="connsiteX17" fmla="*/ 238998 w 271801"/>
              <a:gd name="connsiteY17" fmla="*/ 42204 h 277193"/>
              <a:gd name="connsiteX18" fmla="*/ 257743 w 271801"/>
              <a:gd name="connsiteY18" fmla="*/ 14086 h 277193"/>
              <a:gd name="connsiteX19" fmla="*/ 271801 w 271801"/>
              <a:gd name="connsiteY19" fmla="*/ 27 h 277193"/>
              <a:gd name="connsiteX0" fmla="*/ 0 w 271801"/>
              <a:gd name="connsiteY0" fmla="*/ 79696 h 277193"/>
              <a:gd name="connsiteX1" fmla="*/ 14059 w 271801"/>
              <a:gd name="connsiteY1" fmla="*/ 103128 h 277193"/>
              <a:gd name="connsiteX2" fmla="*/ 42176 w 271801"/>
              <a:gd name="connsiteY2" fmla="*/ 145306 h 277193"/>
              <a:gd name="connsiteX3" fmla="*/ 60921 w 271801"/>
              <a:gd name="connsiteY3" fmla="*/ 192170 h 277193"/>
              <a:gd name="connsiteX4" fmla="*/ 74980 w 271801"/>
              <a:gd name="connsiteY4" fmla="*/ 196856 h 277193"/>
              <a:gd name="connsiteX5" fmla="*/ 89038 w 271801"/>
              <a:gd name="connsiteY5" fmla="*/ 229661 h 277193"/>
              <a:gd name="connsiteX6" fmla="*/ 93725 w 271801"/>
              <a:gd name="connsiteY6" fmla="*/ 243721 h 277193"/>
              <a:gd name="connsiteX7" fmla="*/ 107783 w 271801"/>
              <a:gd name="connsiteY7" fmla="*/ 253094 h 277193"/>
              <a:gd name="connsiteX8" fmla="*/ 112470 w 271801"/>
              <a:gd name="connsiteY8" fmla="*/ 267153 h 277193"/>
              <a:gd name="connsiteX9" fmla="*/ 164018 w 271801"/>
              <a:gd name="connsiteY9" fmla="*/ 271839 h 277193"/>
              <a:gd name="connsiteX10" fmla="*/ 192135 w 271801"/>
              <a:gd name="connsiteY10" fmla="*/ 234348 h 277193"/>
              <a:gd name="connsiteX11" fmla="*/ 210880 w 271801"/>
              <a:gd name="connsiteY11" fmla="*/ 159365 h 277193"/>
              <a:gd name="connsiteX12" fmla="*/ 215567 w 271801"/>
              <a:gd name="connsiteY12" fmla="*/ 135933 h 277193"/>
              <a:gd name="connsiteX13" fmla="*/ 220253 w 271801"/>
              <a:gd name="connsiteY13" fmla="*/ 98442 h 277193"/>
              <a:gd name="connsiteX14" fmla="*/ 229625 w 271801"/>
              <a:gd name="connsiteY14" fmla="*/ 70323 h 277193"/>
              <a:gd name="connsiteX15" fmla="*/ 234312 w 271801"/>
              <a:gd name="connsiteY15" fmla="*/ 56264 h 277193"/>
              <a:gd name="connsiteX16" fmla="*/ 238998 w 271801"/>
              <a:gd name="connsiteY16" fmla="*/ 42204 h 277193"/>
              <a:gd name="connsiteX17" fmla="*/ 257743 w 271801"/>
              <a:gd name="connsiteY17" fmla="*/ 14086 h 277193"/>
              <a:gd name="connsiteX18" fmla="*/ 271801 w 271801"/>
              <a:gd name="connsiteY18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74980 w 271801"/>
              <a:gd name="connsiteY3" fmla="*/ 196856 h 277193"/>
              <a:gd name="connsiteX4" fmla="*/ 89038 w 271801"/>
              <a:gd name="connsiteY4" fmla="*/ 229661 h 277193"/>
              <a:gd name="connsiteX5" fmla="*/ 93725 w 271801"/>
              <a:gd name="connsiteY5" fmla="*/ 243721 h 277193"/>
              <a:gd name="connsiteX6" fmla="*/ 107783 w 271801"/>
              <a:gd name="connsiteY6" fmla="*/ 253094 h 277193"/>
              <a:gd name="connsiteX7" fmla="*/ 112470 w 271801"/>
              <a:gd name="connsiteY7" fmla="*/ 267153 h 277193"/>
              <a:gd name="connsiteX8" fmla="*/ 164018 w 271801"/>
              <a:gd name="connsiteY8" fmla="*/ 271839 h 277193"/>
              <a:gd name="connsiteX9" fmla="*/ 192135 w 271801"/>
              <a:gd name="connsiteY9" fmla="*/ 234348 h 277193"/>
              <a:gd name="connsiteX10" fmla="*/ 210880 w 271801"/>
              <a:gd name="connsiteY10" fmla="*/ 159365 h 277193"/>
              <a:gd name="connsiteX11" fmla="*/ 215567 w 271801"/>
              <a:gd name="connsiteY11" fmla="*/ 135933 h 277193"/>
              <a:gd name="connsiteX12" fmla="*/ 220253 w 271801"/>
              <a:gd name="connsiteY12" fmla="*/ 98442 h 277193"/>
              <a:gd name="connsiteX13" fmla="*/ 229625 w 271801"/>
              <a:gd name="connsiteY13" fmla="*/ 70323 h 277193"/>
              <a:gd name="connsiteX14" fmla="*/ 234312 w 271801"/>
              <a:gd name="connsiteY14" fmla="*/ 56264 h 277193"/>
              <a:gd name="connsiteX15" fmla="*/ 238998 w 271801"/>
              <a:gd name="connsiteY15" fmla="*/ 42204 h 277193"/>
              <a:gd name="connsiteX16" fmla="*/ 257743 w 271801"/>
              <a:gd name="connsiteY16" fmla="*/ 14086 h 277193"/>
              <a:gd name="connsiteX17" fmla="*/ 271801 w 271801"/>
              <a:gd name="connsiteY17" fmla="*/ 27 h 277193"/>
              <a:gd name="connsiteX0" fmla="*/ 0 w 271801"/>
              <a:gd name="connsiteY0" fmla="*/ 79696 h 277193"/>
              <a:gd name="connsiteX1" fmla="*/ 42176 w 271801"/>
              <a:gd name="connsiteY1" fmla="*/ 145306 h 277193"/>
              <a:gd name="connsiteX2" fmla="*/ 60921 w 271801"/>
              <a:gd name="connsiteY2" fmla="*/ 192170 h 277193"/>
              <a:gd name="connsiteX3" fmla="*/ 89038 w 271801"/>
              <a:gd name="connsiteY3" fmla="*/ 229661 h 277193"/>
              <a:gd name="connsiteX4" fmla="*/ 93725 w 271801"/>
              <a:gd name="connsiteY4" fmla="*/ 243721 h 277193"/>
              <a:gd name="connsiteX5" fmla="*/ 107783 w 271801"/>
              <a:gd name="connsiteY5" fmla="*/ 253094 h 277193"/>
              <a:gd name="connsiteX6" fmla="*/ 112470 w 271801"/>
              <a:gd name="connsiteY6" fmla="*/ 267153 h 277193"/>
              <a:gd name="connsiteX7" fmla="*/ 164018 w 271801"/>
              <a:gd name="connsiteY7" fmla="*/ 271839 h 277193"/>
              <a:gd name="connsiteX8" fmla="*/ 192135 w 271801"/>
              <a:gd name="connsiteY8" fmla="*/ 234348 h 277193"/>
              <a:gd name="connsiteX9" fmla="*/ 210880 w 271801"/>
              <a:gd name="connsiteY9" fmla="*/ 159365 h 277193"/>
              <a:gd name="connsiteX10" fmla="*/ 215567 w 271801"/>
              <a:gd name="connsiteY10" fmla="*/ 135933 h 277193"/>
              <a:gd name="connsiteX11" fmla="*/ 220253 w 271801"/>
              <a:gd name="connsiteY11" fmla="*/ 98442 h 277193"/>
              <a:gd name="connsiteX12" fmla="*/ 229625 w 271801"/>
              <a:gd name="connsiteY12" fmla="*/ 70323 h 277193"/>
              <a:gd name="connsiteX13" fmla="*/ 234312 w 271801"/>
              <a:gd name="connsiteY13" fmla="*/ 56264 h 277193"/>
              <a:gd name="connsiteX14" fmla="*/ 238998 w 271801"/>
              <a:gd name="connsiteY14" fmla="*/ 42204 h 277193"/>
              <a:gd name="connsiteX15" fmla="*/ 257743 w 271801"/>
              <a:gd name="connsiteY15" fmla="*/ 14086 h 277193"/>
              <a:gd name="connsiteX16" fmla="*/ 271801 w 271801"/>
              <a:gd name="connsiteY16" fmla="*/ 27 h 277193"/>
              <a:gd name="connsiteX0" fmla="*/ 0 w 271801"/>
              <a:gd name="connsiteY0" fmla="*/ 79696 h 272815"/>
              <a:gd name="connsiteX1" fmla="*/ 42176 w 271801"/>
              <a:gd name="connsiteY1" fmla="*/ 145306 h 272815"/>
              <a:gd name="connsiteX2" fmla="*/ 60921 w 271801"/>
              <a:gd name="connsiteY2" fmla="*/ 192170 h 272815"/>
              <a:gd name="connsiteX3" fmla="*/ 89038 w 271801"/>
              <a:gd name="connsiteY3" fmla="*/ 229661 h 272815"/>
              <a:gd name="connsiteX4" fmla="*/ 93725 w 271801"/>
              <a:gd name="connsiteY4" fmla="*/ 243721 h 272815"/>
              <a:gd name="connsiteX5" fmla="*/ 112470 w 271801"/>
              <a:gd name="connsiteY5" fmla="*/ 267153 h 272815"/>
              <a:gd name="connsiteX6" fmla="*/ 164018 w 271801"/>
              <a:gd name="connsiteY6" fmla="*/ 271839 h 272815"/>
              <a:gd name="connsiteX7" fmla="*/ 192135 w 271801"/>
              <a:gd name="connsiteY7" fmla="*/ 234348 h 272815"/>
              <a:gd name="connsiteX8" fmla="*/ 210880 w 271801"/>
              <a:gd name="connsiteY8" fmla="*/ 159365 h 272815"/>
              <a:gd name="connsiteX9" fmla="*/ 215567 w 271801"/>
              <a:gd name="connsiteY9" fmla="*/ 135933 h 272815"/>
              <a:gd name="connsiteX10" fmla="*/ 220253 w 271801"/>
              <a:gd name="connsiteY10" fmla="*/ 98442 h 272815"/>
              <a:gd name="connsiteX11" fmla="*/ 229625 w 271801"/>
              <a:gd name="connsiteY11" fmla="*/ 70323 h 272815"/>
              <a:gd name="connsiteX12" fmla="*/ 234312 w 271801"/>
              <a:gd name="connsiteY12" fmla="*/ 56264 h 272815"/>
              <a:gd name="connsiteX13" fmla="*/ 238998 w 271801"/>
              <a:gd name="connsiteY13" fmla="*/ 42204 h 272815"/>
              <a:gd name="connsiteX14" fmla="*/ 257743 w 271801"/>
              <a:gd name="connsiteY14" fmla="*/ 14086 h 272815"/>
              <a:gd name="connsiteX15" fmla="*/ 271801 w 271801"/>
              <a:gd name="connsiteY15" fmla="*/ 27 h 272815"/>
              <a:gd name="connsiteX0" fmla="*/ 0 w 271801"/>
              <a:gd name="connsiteY0" fmla="*/ 79696 h 273299"/>
              <a:gd name="connsiteX1" fmla="*/ 42176 w 271801"/>
              <a:gd name="connsiteY1" fmla="*/ 145306 h 273299"/>
              <a:gd name="connsiteX2" fmla="*/ 60921 w 271801"/>
              <a:gd name="connsiteY2" fmla="*/ 192170 h 273299"/>
              <a:gd name="connsiteX3" fmla="*/ 89038 w 271801"/>
              <a:gd name="connsiteY3" fmla="*/ 229661 h 273299"/>
              <a:gd name="connsiteX4" fmla="*/ 112470 w 271801"/>
              <a:gd name="connsiteY4" fmla="*/ 267153 h 273299"/>
              <a:gd name="connsiteX5" fmla="*/ 164018 w 271801"/>
              <a:gd name="connsiteY5" fmla="*/ 271839 h 273299"/>
              <a:gd name="connsiteX6" fmla="*/ 192135 w 271801"/>
              <a:gd name="connsiteY6" fmla="*/ 234348 h 273299"/>
              <a:gd name="connsiteX7" fmla="*/ 210880 w 271801"/>
              <a:gd name="connsiteY7" fmla="*/ 159365 h 273299"/>
              <a:gd name="connsiteX8" fmla="*/ 215567 w 271801"/>
              <a:gd name="connsiteY8" fmla="*/ 135933 h 273299"/>
              <a:gd name="connsiteX9" fmla="*/ 220253 w 271801"/>
              <a:gd name="connsiteY9" fmla="*/ 98442 h 273299"/>
              <a:gd name="connsiteX10" fmla="*/ 229625 w 271801"/>
              <a:gd name="connsiteY10" fmla="*/ 70323 h 273299"/>
              <a:gd name="connsiteX11" fmla="*/ 234312 w 271801"/>
              <a:gd name="connsiteY11" fmla="*/ 56264 h 273299"/>
              <a:gd name="connsiteX12" fmla="*/ 238998 w 271801"/>
              <a:gd name="connsiteY12" fmla="*/ 42204 h 273299"/>
              <a:gd name="connsiteX13" fmla="*/ 257743 w 271801"/>
              <a:gd name="connsiteY13" fmla="*/ 14086 h 273299"/>
              <a:gd name="connsiteX14" fmla="*/ 271801 w 271801"/>
              <a:gd name="connsiteY14" fmla="*/ 27 h 273299"/>
              <a:gd name="connsiteX0" fmla="*/ 0 w 271801"/>
              <a:gd name="connsiteY0" fmla="*/ 79696 h 271839"/>
              <a:gd name="connsiteX1" fmla="*/ 42176 w 271801"/>
              <a:gd name="connsiteY1" fmla="*/ 145306 h 271839"/>
              <a:gd name="connsiteX2" fmla="*/ 60921 w 271801"/>
              <a:gd name="connsiteY2" fmla="*/ 192170 h 271839"/>
              <a:gd name="connsiteX3" fmla="*/ 89038 w 271801"/>
              <a:gd name="connsiteY3" fmla="*/ 229661 h 271839"/>
              <a:gd name="connsiteX4" fmla="*/ 164018 w 271801"/>
              <a:gd name="connsiteY4" fmla="*/ 271839 h 271839"/>
              <a:gd name="connsiteX5" fmla="*/ 192135 w 271801"/>
              <a:gd name="connsiteY5" fmla="*/ 234348 h 271839"/>
              <a:gd name="connsiteX6" fmla="*/ 210880 w 271801"/>
              <a:gd name="connsiteY6" fmla="*/ 159365 h 271839"/>
              <a:gd name="connsiteX7" fmla="*/ 215567 w 271801"/>
              <a:gd name="connsiteY7" fmla="*/ 135933 h 271839"/>
              <a:gd name="connsiteX8" fmla="*/ 220253 w 271801"/>
              <a:gd name="connsiteY8" fmla="*/ 98442 h 271839"/>
              <a:gd name="connsiteX9" fmla="*/ 229625 w 271801"/>
              <a:gd name="connsiteY9" fmla="*/ 70323 h 271839"/>
              <a:gd name="connsiteX10" fmla="*/ 234312 w 271801"/>
              <a:gd name="connsiteY10" fmla="*/ 56264 h 271839"/>
              <a:gd name="connsiteX11" fmla="*/ 238998 w 271801"/>
              <a:gd name="connsiteY11" fmla="*/ 42204 h 271839"/>
              <a:gd name="connsiteX12" fmla="*/ 257743 w 271801"/>
              <a:gd name="connsiteY12" fmla="*/ 14086 h 271839"/>
              <a:gd name="connsiteX13" fmla="*/ 271801 w 271801"/>
              <a:gd name="connsiteY13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15567 w 271801"/>
              <a:gd name="connsiteY6" fmla="*/ 135933 h 271839"/>
              <a:gd name="connsiteX7" fmla="*/ 220253 w 271801"/>
              <a:gd name="connsiteY7" fmla="*/ 98442 h 271839"/>
              <a:gd name="connsiteX8" fmla="*/ 229625 w 271801"/>
              <a:gd name="connsiteY8" fmla="*/ 70323 h 271839"/>
              <a:gd name="connsiteX9" fmla="*/ 234312 w 271801"/>
              <a:gd name="connsiteY9" fmla="*/ 56264 h 271839"/>
              <a:gd name="connsiteX10" fmla="*/ 238998 w 271801"/>
              <a:gd name="connsiteY10" fmla="*/ 42204 h 271839"/>
              <a:gd name="connsiteX11" fmla="*/ 257743 w 271801"/>
              <a:gd name="connsiteY11" fmla="*/ 14086 h 271839"/>
              <a:gd name="connsiteX12" fmla="*/ 271801 w 271801"/>
              <a:gd name="connsiteY12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0253 w 271801"/>
              <a:gd name="connsiteY6" fmla="*/ 98442 h 271839"/>
              <a:gd name="connsiteX7" fmla="*/ 229625 w 271801"/>
              <a:gd name="connsiteY7" fmla="*/ 70323 h 271839"/>
              <a:gd name="connsiteX8" fmla="*/ 234312 w 271801"/>
              <a:gd name="connsiteY8" fmla="*/ 56264 h 271839"/>
              <a:gd name="connsiteX9" fmla="*/ 238998 w 271801"/>
              <a:gd name="connsiteY9" fmla="*/ 42204 h 271839"/>
              <a:gd name="connsiteX10" fmla="*/ 257743 w 271801"/>
              <a:gd name="connsiteY10" fmla="*/ 14086 h 271839"/>
              <a:gd name="connsiteX11" fmla="*/ 271801 w 271801"/>
              <a:gd name="connsiteY11" fmla="*/ 27 h 271839"/>
              <a:gd name="connsiteX0" fmla="*/ 0 w 271801"/>
              <a:gd name="connsiteY0" fmla="*/ 79696 h 271839"/>
              <a:gd name="connsiteX1" fmla="*/ 60921 w 271801"/>
              <a:gd name="connsiteY1" fmla="*/ 192170 h 271839"/>
              <a:gd name="connsiteX2" fmla="*/ 89038 w 271801"/>
              <a:gd name="connsiteY2" fmla="*/ 229661 h 271839"/>
              <a:gd name="connsiteX3" fmla="*/ 164018 w 271801"/>
              <a:gd name="connsiteY3" fmla="*/ 271839 h 271839"/>
              <a:gd name="connsiteX4" fmla="*/ 192135 w 271801"/>
              <a:gd name="connsiteY4" fmla="*/ 234348 h 271839"/>
              <a:gd name="connsiteX5" fmla="*/ 210880 w 271801"/>
              <a:gd name="connsiteY5" fmla="*/ 159365 h 271839"/>
              <a:gd name="connsiteX6" fmla="*/ 229625 w 271801"/>
              <a:gd name="connsiteY6" fmla="*/ 70323 h 271839"/>
              <a:gd name="connsiteX7" fmla="*/ 234312 w 271801"/>
              <a:gd name="connsiteY7" fmla="*/ 56264 h 271839"/>
              <a:gd name="connsiteX8" fmla="*/ 238998 w 271801"/>
              <a:gd name="connsiteY8" fmla="*/ 42204 h 271839"/>
              <a:gd name="connsiteX9" fmla="*/ 257743 w 271801"/>
              <a:gd name="connsiteY9" fmla="*/ 14086 h 271839"/>
              <a:gd name="connsiteX10" fmla="*/ 271801 w 271801"/>
              <a:gd name="connsiteY10" fmla="*/ 27 h 271839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57743 w 271801"/>
              <a:gd name="connsiteY8" fmla="*/ 14059 h 271812"/>
              <a:gd name="connsiteX9" fmla="*/ 271801 w 271801"/>
              <a:gd name="connsiteY9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34312 w 271801"/>
              <a:gd name="connsiteY7" fmla="*/ 56237 h 271812"/>
              <a:gd name="connsiteX8" fmla="*/ 271801 w 271801"/>
              <a:gd name="connsiteY8" fmla="*/ 0 h 271812"/>
              <a:gd name="connsiteX0" fmla="*/ 0 w 271801"/>
              <a:gd name="connsiteY0" fmla="*/ 79669 h 271812"/>
              <a:gd name="connsiteX1" fmla="*/ 60921 w 271801"/>
              <a:gd name="connsiteY1" fmla="*/ 192143 h 271812"/>
              <a:gd name="connsiteX2" fmla="*/ 89038 w 271801"/>
              <a:gd name="connsiteY2" fmla="*/ 229634 h 271812"/>
              <a:gd name="connsiteX3" fmla="*/ 164018 w 271801"/>
              <a:gd name="connsiteY3" fmla="*/ 271812 h 271812"/>
              <a:gd name="connsiteX4" fmla="*/ 192135 w 271801"/>
              <a:gd name="connsiteY4" fmla="*/ 234321 h 271812"/>
              <a:gd name="connsiteX5" fmla="*/ 210880 w 271801"/>
              <a:gd name="connsiteY5" fmla="*/ 159338 h 271812"/>
              <a:gd name="connsiteX6" fmla="*/ 229625 w 271801"/>
              <a:gd name="connsiteY6" fmla="*/ 70296 h 271812"/>
              <a:gd name="connsiteX7" fmla="*/ 271801 w 271801"/>
              <a:gd name="connsiteY7" fmla="*/ 0 h 271812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18632 w 298298"/>
              <a:gd name="connsiteY4" fmla="*/ 243552 h 281043"/>
              <a:gd name="connsiteX5" fmla="*/ 237377 w 298298"/>
              <a:gd name="connsiteY5" fmla="*/ 168569 h 281043"/>
              <a:gd name="connsiteX6" fmla="*/ 256122 w 298298"/>
              <a:gd name="connsiteY6" fmla="*/ 79527 h 281043"/>
              <a:gd name="connsiteX7" fmla="*/ 298298 w 298298"/>
              <a:gd name="connsiteY7" fmla="*/ 9231 h 281043"/>
              <a:gd name="connsiteX0" fmla="*/ 0 w 298298"/>
              <a:gd name="connsiteY0" fmla="*/ 0 h 281043"/>
              <a:gd name="connsiteX1" fmla="*/ 87418 w 298298"/>
              <a:gd name="connsiteY1" fmla="*/ 201374 h 281043"/>
              <a:gd name="connsiteX2" fmla="*/ 115535 w 298298"/>
              <a:gd name="connsiteY2" fmla="*/ 238865 h 281043"/>
              <a:gd name="connsiteX3" fmla="*/ 190515 w 298298"/>
              <a:gd name="connsiteY3" fmla="*/ 281043 h 281043"/>
              <a:gd name="connsiteX4" fmla="*/ 237377 w 298298"/>
              <a:gd name="connsiteY4" fmla="*/ 168569 h 281043"/>
              <a:gd name="connsiteX5" fmla="*/ 256122 w 298298"/>
              <a:gd name="connsiteY5" fmla="*/ 79527 h 281043"/>
              <a:gd name="connsiteX6" fmla="*/ 298298 w 298298"/>
              <a:gd name="connsiteY6" fmla="*/ 9231 h 281043"/>
              <a:gd name="connsiteX0" fmla="*/ 0 w 298298"/>
              <a:gd name="connsiteY0" fmla="*/ 0 h 281564"/>
              <a:gd name="connsiteX1" fmla="*/ 87418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298298"/>
              <a:gd name="connsiteY0" fmla="*/ 0 h 281564"/>
              <a:gd name="connsiteX1" fmla="*/ 66219 w 298298"/>
              <a:gd name="connsiteY1" fmla="*/ 201374 h 281564"/>
              <a:gd name="connsiteX2" fmla="*/ 190515 w 298298"/>
              <a:gd name="connsiteY2" fmla="*/ 281043 h 281564"/>
              <a:gd name="connsiteX3" fmla="*/ 237377 w 298298"/>
              <a:gd name="connsiteY3" fmla="*/ 168569 h 281564"/>
              <a:gd name="connsiteX4" fmla="*/ 256122 w 298298"/>
              <a:gd name="connsiteY4" fmla="*/ 79527 h 281564"/>
              <a:gd name="connsiteX5" fmla="*/ 298298 w 298298"/>
              <a:gd name="connsiteY5" fmla="*/ 9231 h 281564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9495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282619 w 324795"/>
              <a:gd name="connsiteY4" fmla="*/ 165252 h 367522"/>
              <a:gd name="connsiteX5" fmla="*/ 324795 w 324795"/>
              <a:gd name="connsiteY5" fmla="*/ 12406 h 367522"/>
              <a:gd name="connsiteX0" fmla="*/ 0 w 324795"/>
              <a:gd name="connsiteY0" fmla="*/ 0 h 367522"/>
              <a:gd name="connsiteX1" fmla="*/ 92716 w 324795"/>
              <a:gd name="connsiteY1" fmla="*/ 287099 h 367522"/>
              <a:gd name="connsiteX2" fmla="*/ 217012 w 324795"/>
              <a:gd name="connsiteY2" fmla="*/ 366768 h 367522"/>
              <a:gd name="connsiteX3" fmla="*/ 263874 w 324795"/>
              <a:gd name="connsiteY3" fmla="*/ 254294 h 367522"/>
              <a:gd name="connsiteX4" fmla="*/ 324795 w 324795"/>
              <a:gd name="connsiteY4" fmla="*/ 12406 h 36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795" h="367522">
                <a:moveTo>
                  <a:pt x="0" y="0"/>
                </a:moveTo>
                <a:cubicBezTo>
                  <a:pt x="12692" y="23432"/>
                  <a:pt x="56547" y="225971"/>
                  <a:pt x="92716" y="287099"/>
                </a:cubicBezTo>
                <a:cubicBezTo>
                  <a:pt x="128885" y="348227"/>
                  <a:pt x="192019" y="372236"/>
                  <a:pt x="217012" y="366768"/>
                </a:cubicBezTo>
                <a:cubicBezTo>
                  <a:pt x="242005" y="361301"/>
                  <a:pt x="245910" y="313354"/>
                  <a:pt x="263874" y="254294"/>
                </a:cubicBezTo>
                <a:cubicBezTo>
                  <a:pt x="281838" y="195234"/>
                  <a:pt x="312103" y="62799"/>
                  <a:pt x="324795" y="12406"/>
                </a:cubicBezTo>
              </a:path>
            </a:pathLst>
          </a:custGeom>
          <a:noFill/>
          <a:ln w="38100" cap="flat" cmpd="sng">
            <a:solidFill>
              <a:schemeClr val="accent4">
                <a:lumMod val="75000"/>
                <a:alpha val="66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lt1"/>
              </a:solidFill>
            </a:endParaRPr>
          </a:p>
        </p:txBody>
      </p:sp>
      <p:cxnSp>
        <p:nvCxnSpPr>
          <p:cNvPr id="22" name="Curved Connector 21"/>
          <p:cNvCxnSpPr/>
          <p:nvPr/>
        </p:nvCxnSpPr>
        <p:spPr>
          <a:xfrm rot="16200000" flipH="1">
            <a:off x="2043794" y="4446239"/>
            <a:ext cx="571746" cy="12700"/>
          </a:xfrm>
          <a:prstGeom prst="curvedConnector3">
            <a:avLst>
              <a:gd name="adj1" fmla="val 86066"/>
            </a:avLst>
          </a:prstGeom>
          <a:noFill/>
          <a:ln w="38100" cap="flat" cmpd="sng">
            <a:solidFill>
              <a:srgbClr val="FF0000">
                <a:alpha val="35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pic>
        <p:nvPicPr>
          <p:cNvPr id="23" name="Picture 22" descr="michaels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19"/>
          <a:stretch/>
        </p:blipFill>
        <p:spPr>
          <a:xfrm>
            <a:off x="1115245" y="4946956"/>
            <a:ext cx="642025" cy="872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/>
          <p:cNvSpPr txBox="1"/>
          <p:nvPr/>
        </p:nvSpPr>
        <p:spPr>
          <a:xfrm>
            <a:off x="0" y="4926466"/>
            <a:ext cx="11152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OCR</a:t>
            </a:r>
          </a:p>
          <a:p>
            <a:r>
              <a:rPr lang="en-GB" dirty="0" smtClean="0"/>
              <a:t>Shape</a:t>
            </a:r>
          </a:p>
          <a:p>
            <a:r>
              <a:rPr lang="en-GB" dirty="0" smtClean="0"/>
              <a:t>Matching</a:t>
            </a:r>
            <a:endParaRPr lang="en-GB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2009358" y="4445776"/>
            <a:ext cx="0" cy="2150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3" idx="3"/>
          </p:cNvCxnSpPr>
          <p:nvPr/>
        </p:nvCxnSpPr>
        <p:spPr>
          <a:xfrm>
            <a:off x="1757270" y="5383348"/>
            <a:ext cx="25208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12" idx="1"/>
          </p:cNvCxnSpPr>
          <p:nvPr/>
        </p:nvCxnSpPr>
        <p:spPr>
          <a:xfrm>
            <a:off x="2009358" y="4445776"/>
            <a:ext cx="24300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11" idx="1"/>
          </p:cNvCxnSpPr>
          <p:nvPr/>
        </p:nvCxnSpPr>
        <p:spPr>
          <a:xfrm>
            <a:off x="2009358" y="5009823"/>
            <a:ext cx="9792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10" idx="1"/>
          </p:cNvCxnSpPr>
          <p:nvPr/>
        </p:nvCxnSpPr>
        <p:spPr>
          <a:xfrm>
            <a:off x="2009358" y="5526341"/>
            <a:ext cx="17324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endCxn id="9" idx="1"/>
          </p:cNvCxnSpPr>
          <p:nvPr/>
        </p:nvCxnSpPr>
        <p:spPr>
          <a:xfrm>
            <a:off x="2009358" y="6022743"/>
            <a:ext cx="257232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2009358" y="6507639"/>
            <a:ext cx="34608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12" idx="3"/>
            <a:endCxn id="7" idx="1"/>
          </p:cNvCxnSpPr>
          <p:nvPr/>
        </p:nvCxnSpPr>
        <p:spPr>
          <a:xfrm>
            <a:off x="2675866" y="4445776"/>
            <a:ext cx="4178257" cy="5226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5"/>
          <p:cNvCxnSpPr>
            <a:stCxn id="11" idx="3"/>
            <a:endCxn id="7" idx="1"/>
          </p:cNvCxnSpPr>
          <p:nvPr/>
        </p:nvCxnSpPr>
        <p:spPr>
          <a:xfrm flipV="1">
            <a:off x="3412078" y="4968394"/>
            <a:ext cx="3442045" cy="41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55"/>
          <p:cNvCxnSpPr>
            <a:stCxn id="10" idx="3"/>
            <a:endCxn id="7" idx="1"/>
          </p:cNvCxnSpPr>
          <p:nvPr/>
        </p:nvCxnSpPr>
        <p:spPr>
          <a:xfrm flipV="1">
            <a:off x="4165328" y="4968394"/>
            <a:ext cx="2688795" cy="5579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55"/>
          <p:cNvCxnSpPr>
            <a:stCxn id="9" idx="3"/>
            <a:endCxn id="7" idx="1"/>
          </p:cNvCxnSpPr>
          <p:nvPr/>
        </p:nvCxnSpPr>
        <p:spPr>
          <a:xfrm flipV="1">
            <a:off x="5005187" y="4968394"/>
            <a:ext cx="1848936" cy="10543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55"/>
          <p:cNvCxnSpPr>
            <a:stCxn id="8" idx="3"/>
            <a:endCxn id="7" idx="1"/>
          </p:cNvCxnSpPr>
          <p:nvPr/>
        </p:nvCxnSpPr>
        <p:spPr>
          <a:xfrm flipV="1">
            <a:off x="5893729" y="4968394"/>
            <a:ext cx="960394" cy="135918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275730" y="4741063"/>
            <a:ext cx="411070" cy="4584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i="1" dirty="0" smtClean="0">
                <a:solidFill>
                  <a:srgbClr val="000000"/>
                </a:solidFill>
                <a:latin typeface="American Typewriter"/>
                <a:cs typeface="American Typewriter"/>
              </a:rPr>
              <a:t>M</a:t>
            </a:r>
            <a:endParaRPr lang="en-GB" sz="2000" i="1" dirty="0">
              <a:solidFill>
                <a:srgbClr val="000000"/>
              </a:solidFill>
              <a:latin typeface="American Typewriter"/>
              <a:cs typeface="American Typewriter"/>
            </a:endParaRPr>
          </a:p>
        </p:txBody>
      </p:sp>
      <p:cxnSp>
        <p:nvCxnSpPr>
          <p:cNvPr id="78" name="Straight Arrow Connector 77"/>
          <p:cNvCxnSpPr>
            <a:stCxn id="7" idx="3"/>
            <a:endCxn id="77" idx="1"/>
          </p:cNvCxnSpPr>
          <p:nvPr/>
        </p:nvCxnSpPr>
        <p:spPr>
          <a:xfrm>
            <a:off x="7496148" y="4968394"/>
            <a:ext cx="779582" cy="19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174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Fun!</a:t>
            </a:r>
            <a:endParaRPr lang="en-GB" dirty="0"/>
          </a:p>
        </p:txBody>
      </p:sp>
      <p:pic>
        <p:nvPicPr>
          <p:cNvPr id="4" name="Picture 3" descr="Vivino in ac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16" y="1570884"/>
            <a:ext cx="3651996" cy="4869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vivino screenshot foun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5" y="1570884"/>
            <a:ext cx="3246218" cy="4869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1462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Known Object Detection</a:t>
            </a:r>
            <a:endParaRPr lang="en-GB" dirty="0"/>
          </a:p>
        </p:txBody>
      </p:sp>
      <p:pic>
        <p:nvPicPr>
          <p:cNvPr id="5" name="Picture 4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500" y="1415954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64" y="2330005"/>
            <a:ext cx="908368" cy="91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3775">
            <a:off x="5074658" y="3608519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2490" y="4576350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LeftFacing" fov="5340000">
              <a:rot lat="624000" lon="1914000" rev="21024000"/>
            </a:camera>
            <a:lightRig rig="threePt" dir="t"/>
          </a:scene3d>
        </p:spPr>
      </p:pic>
      <p:pic>
        <p:nvPicPr>
          <p:cNvPr id="9" name="Picture 8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32332">
            <a:off x="3773415" y="4967650"/>
            <a:ext cx="1356147" cy="1367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LeftFacing" fov="7200000">
              <a:rot lat="3084000" lon="0" rev="18000000"/>
            </a:camera>
            <a:lightRig rig="threePt" dir="t"/>
          </a:scene3d>
        </p:spPr>
      </p:pic>
      <p:pic>
        <p:nvPicPr>
          <p:cNvPr id="11" name="Picture 10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678" y="3775119"/>
            <a:ext cx="908368" cy="91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5711370" y="1674684"/>
            <a:ext cx="1192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Position</a:t>
            </a:r>
            <a:endParaRPr lang="en-GB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2818080" y="2477377"/>
            <a:ext cx="827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Scale</a:t>
            </a:r>
            <a:endParaRPr lang="en-GB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276606" y="5875929"/>
            <a:ext cx="1627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Orientation</a:t>
            </a:r>
            <a:endParaRPr lang="en-GB" sz="2400" dirty="0"/>
          </a:p>
        </p:txBody>
      </p:sp>
      <p:sp>
        <p:nvSpPr>
          <p:cNvPr id="15" name="Rectangle 14"/>
          <p:cNvSpPr/>
          <p:nvPr/>
        </p:nvSpPr>
        <p:spPr>
          <a:xfrm>
            <a:off x="152425" y="4884647"/>
            <a:ext cx="24428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sz="2400" dirty="0" smtClean="0"/>
              <a:t>Brightness /</a:t>
            </a:r>
          </a:p>
          <a:p>
            <a:pPr lvl="1"/>
            <a:r>
              <a:rPr lang="en-GB" sz="2400" dirty="0" smtClean="0"/>
              <a:t>illumination</a:t>
            </a:r>
            <a:endParaRPr lang="en-GB" sz="2400" dirty="0"/>
          </a:p>
        </p:txBody>
      </p:sp>
      <p:pic>
        <p:nvPicPr>
          <p:cNvPr id="16" name="Picture 15" descr="pizza_box.jpg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84" y="5695858"/>
            <a:ext cx="908368" cy="91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pizza_box.jp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75119"/>
            <a:ext cx="908368" cy="915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8153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rapezoid 16"/>
          <p:cNvSpPr/>
          <p:nvPr/>
        </p:nvSpPr>
        <p:spPr>
          <a:xfrm>
            <a:off x="2393505" y="3970997"/>
            <a:ext cx="4423279" cy="2277484"/>
          </a:xfrm>
          <a:prstGeom prst="trapezoid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Scale: Pyramid or Scale-Space</a:t>
            </a:r>
            <a:endParaRPr lang="en-GB" dirty="0"/>
          </a:p>
        </p:txBody>
      </p:sp>
      <p:sp>
        <p:nvSpPr>
          <p:cNvPr id="4" name="Trapezoid 3"/>
          <p:cNvSpPr/>
          <p:nvPr/>
        </p:nvSpPr>
        <p:spPr>
          <a:xfrm>
            <a:off x="3174513" y="3095042"/>
            <a:ext cx="2802871" cy="1445327"/>
          </a:xfrm>
          <a:prstGeom prst="trapezoid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Connector 10"/>
          <p:cNvCxnSpPr/>
          <p:nvPr/>
        </p:nvCxnSpPr>
        <p:spPr>
          <a:xfrm flipH="1" flipV="1">
            <a:off x="4605145" y="1591319"/>
            <a:ext cx="1605811" cy="2379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970137" y="1591319"/>
            <a:ext cx="1635008" cy="23796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097342" y="4925073"/>
            <a:ext cx="55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8 M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097342" y="3629624"/>
            <a:ext cx="55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2 M</a:t>
            </a:r>
          </a:p>
        </p:txBody>
      </p:sp>
      <p:sp>
        <p:nvSpPr>
          <p:cNvPr id="12" name="Trapezoid 11"/>
          <p:cNvSpPr/>
          <p:nvPr/>
        </p:nvSpPr>
        <p:spPr>
          <a:xfrm>
            <a:off x="3735893" y="2564430"/>
            <a:ext cx="1726155" cy="826042"/>
          </a:xfrm>
          <a:prstGeom prst="trapezoid">
            <a:avLst>
              <a:gd name="adj" fmla="val 26091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386206" y="1591319"/>
            <a:ext cx="2218939" cy="46571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4605145" y="1591319"/>
            <a:ext cx="2204340" cy="46571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97342" y="2792785"/>
            <a:ext cx="589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½ 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342" y="2293192"/>
            <a:ext cx="1234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Pixels</a:t>
            </a:r>
            <a:r>
              <a:rPr lang="en-GB" dirty="0" smtClean="0"/>
              <a:t>, </a:t>
            </a:r>
            <a:r>
              <a:rPr lang="en-GB" i="1" dirty="0" smtClean="0"/>
              <a:t>e.g.</a:t>
            </a:r>
            <a:endParaRPr lang="en-GB" i="1" dirty="0"/>
          </a:p>
        </p:txBody>
      </p:sp>
      <p:cxnSp>
        <p:nvCxnSpPr>
          <p:cNvPr id="9" name="Straight Arrow Connector 8"/>
          <p:cNvCxnSpPr>
            <a:stCxn id="13" idx="3"/>
            <a:endCxn id="12" idx="1"/>
          </p:cNvCxnSpPr>
          <p:nvPr/>
        </p:nvCxnSpPr>
        <p:spPr>
          <a:xfrm>
            <a:off x="1686528" y="2977451"/>
            <a:ext cx="215712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3"/>
            <a:endCxn id="4" idx="1"/>
          </p:cNvCxnSpPr>
          <p:nvPr/>
        </p:nvCxnSpPr>
        <p:spPr>
          <a:xfrm>
            <a:off x="1648545" y="3814290"/>
            <a:ext cx="1706634" cy="341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" idx="3"/>
            <a:endCxn id="17" idx="1"/>
          </p:cNvCxnSpPr>
          <p:nvPr/>
        </p:nvCxnSpPr>
        <p:spPr>
          <a:xfrm>
            <a:off x="1648545" y="5109739"/>
            <a:ext cx="102964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4802" y="5855732"/>
            <a:ext cx="198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Half size = ¼ pixels</a:t>
            </a:r>
            <a:endParaRPr lang="en-GB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7071073" y="5532565"/>
            <a:ext cx="2072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“Cheap” to repeat at various scales</a:t>
            </a:r>
            <a:endParaRPr lang="en-GB" i="1" dirty="0"/>
          </a:p>
        </p:txBody>
      </p:sp>
      <p:pic>
        <p:nvPicPr>
          <p:cNvPr id="6" name="Picture 5" descr="pizza_delivery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99" y="3970997"/>
            <a:ext cx="1080000" cy="14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 descr="pizza_delivery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99" y="3095042"/>
            <a:ext cx="540000" cy="7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Picture 25" descr="pizza_delivery_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399" y="2564430"/>
            <a:ext cx="270000" cy="36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505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Rectangle 144"/>
          <p:cNvSpPr/>
          <p:nvPr/>
        </p:nvSpPr>
        <p:spPr>
          <a:xfrm>
            <a:off x="3719967" y="1909024"/>
            <a:ext cx="5217658" cy="46373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HOG – </a:t>
            </a:r>
            <a:br>
              <a:rPr lang="en-GB" dirty="0" smtClean="0"/>
            </a:br>
            <a:r>
              <a:rPr lang="en-GB" dirty="0" smtClean="0"/>
              <a:t>Histogram of Oriented Gradients</a:t>
            </a:r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492191" y="1909024"/>
            <a:ext cx="2886037" cy="2054484"/>
            <a:chOff x="4528133" y="2491593"/>
            <a:chExt cx="2886037" cy="2054484"/>
          </a:xfrm>
        </p:grpSpPr>
        <p:sp>
          <p:nvSpPr>
            <p:cNvPr id="7" name="Rectangle 6"/>
            <p:cNvSpPr/>
            <p:nvPr/>
          </p:nvSpPr>
          <p:spPr>
            <a:xfrm>
              <a:off x="4897811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267489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637167" y="3349753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006845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376523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528133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97811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267489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637167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006845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376523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528133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90431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73997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643675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013353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383031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534641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897811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267489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637167" y="3784001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006845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376523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528133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746201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746201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7115878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115878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122386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115878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6746201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75270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897811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267489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5637167" y="4198759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006845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376523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528133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6746201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115878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 flipH="1">
            <a:off x="1742929" y="3763111"/>
            <a:ext cx="369251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1742929" y="3419855"/>
            <a:ext cx="378705" cy="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1369659" y="2060514"/>
            <a:ext cx="751976" cy="88033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 flipV="1">
            <a:off x="1742929" y="1645309"/>
            <a:ext cx="369252" cy="887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2484929" y="1645309"/>
            <a:ext cx="0" cy="887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V="1">
            <a:off x="2889690" y="1645309"/>
            <a:ext cx="0" cy="887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3253747" y="1645309"/>
            <a:ext cx="0" cy="8874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4621720" y="2794130"/>
            <a:ext cx="284923" cy="324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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067311" y="4594130"/>
            <a:ext cx="284923" cy="144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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504634" y="5314130"/>
            <a:ext cx="284923" cy="72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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941957" y="4234130"/>
            <a:ext cx="284923" cy="180000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</a:t>
            </a:r>
            <a:endParaRPr lang="en-GB">
              <a:solidFill>
                <a:srgbClr val="FF000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413164" y="6034130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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6850487" y="6034132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287810" y="6034131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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7725133" y="6034130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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8162456" y="6034129"/>
            <a:ext cx="284923" cy="0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GB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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899079" y="2060514"/>
            <a:ext cx="86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Weight</a:t>
            </a:r>
            <a:endParaRPr lang="en-GB" dirty="0"/>
          </a:p>
        </p:txBody>
      </p:sp>
      <p:cxnSp>
        <p:nvCxnSpPr>
          <p:cNvPr id="89" name="Straight Arrow Connector 88"/>
          <p:cNvCxnSpPr>
            <a:endCxn id="87" idx="2"/>
          </p:cNvCxnSpPr>
          <p:nvPr/>
        </p:nvCxnSpPr>
        <p:spPr>
          <a:xfrm flipV="1">
            <a:off x="4331631" y="2429846"/>
            <a:ext cx="0" cy="371940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231280" y="6034132"/>
            <a:ext cx="453899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7529166" y="6149254"/>
            <a:ext cx="126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Orientation</a:t>
            </a:r>
            <a:endParaRPr lang="en-GB" dirty="0"/>
          </a:p>
        </p:txBody>
      </p:sp>
      <p:grpSp>
        <p:nvGrpSpPr>
          <p:cNvPr id="95" name="Group 94"/>
          <p:cNvGrpSpPr/>
          <p:nvPr/>
        </p:nvGrpSpPr>
        <p:grpSpPr>
          <a:xfrm>
            <a:off x="449990" y="4613759"/>
            <a:ext cx="2886037" cy="2054484"/>
            <a:chOff x="4528133" y="2491593"/>
            <a:chExt cx="2886037" cy="2054484"/>
          </a:xfrm>
        </p:grpSpPr>
        <p:sp>
          <p:nvSpPr>
            <p:cNvPr id="96" name="Rectangle 95"/>
            <p:cNvSpPr/>
            <p:nvPr/>
          </p:nvSpPr>
          <p:spPr>
            <a:xfrm>
              <a:off x="4897811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267489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637167" y="3349753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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006845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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376523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528133" y="334975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897811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267489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637167" y="2941518"/>
              <a:ext cx="291784" cy="3473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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6006845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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6376523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528133" y="2941518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90431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5273997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643675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013353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6383031" y="2491593"/>
              <a:ext cx="291784" cy="347318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4534641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4897811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267489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637167" y="3784001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6006845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6376523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528133" y="3784001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746201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746201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7115878" y="3349753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7115878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7122386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7115878" y="3784001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6746201" y="2941518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6752709" y="2491593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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4897811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267489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5637167" y="4198759"/>
              <a:ext cx="291784" cy="34731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006845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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376523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4528133" y="4198759"/>
              <a:ext cx="291784" cy="3473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6746201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 dirty="0">
                <a:solidFill>
                  <a:srgbClr val="FF0000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115878" y="4198759"/>
              <a:ext cx="291784" cy="34731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</a:t>
              </a:r>
              <a:endParaRPr lang="en-GB">
                <a:solidFill>
                  <a:srgbClr val="FF0000"/>
                </a:solidFill>
              </a:endParaRPr>
            </a:p>
          </p:txBody>
        </p:sp>
      </p:grpSp>
      <p:sp>
        <p:nvSpPr>
          <p:cNvPr id="146" name="Rectangle 145"/>
          <p:cNvSpPr/>
          <p:nvPr/>
        </p:nvSpPr>
        <p:spPr>
          <a:xfrm>
            <a:off x="5910874" y="3099831"/>
            <a:ext cx="2955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/>
              <a:t>Upper left corner “signature”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93690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HOG Example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" y="6359071"/>
            <a:ext cx="9143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 smtClean="0"/>
              <a:t>Images </a:t>
            </a:r>
            <a:r>
              <a:rPr lang="en-GB" i="1" dirty="0"/>
              <a:t>generated with </a:t>
            </a:r>
            <a:r>
              <a:rPr lang="en-GB" i="1" dirty="0" smtClean="0"/>
              <a:t>HOG visualizer at http</a:t>
            </a:r>
            <a:r>
              <a:rPr lang="en-GB" i="1" dirty="0"/>
              <a:t>://</a:t>
            </a:r>
            <a:r>
              <a:rPr lang="en-GB" i="1" dirty="0" err="1"/>
              <a:t>web.mit.edu</a:t>
            </a:r>
            <a:r>
              <a:rPr lang="en-GB" i="1" dirty="0"/>
              <a:t>/</a:t>
            </a:r>
            <a:r>
              <a:rPr lang="en-GB" i="1" dirty="0" err="1"/>
              <a:t>vondrick</a:t>
            </a:r>
            <a:r>
              <a:rPr lang="en-GB" i="1" dirty="0"/>
              <a:t>/</a:t>
            </a:r>
            <a:r>
              <a:rPr lang="en-GB" i="1" dirty="0" err="1"/>
              <a:t>ihog</a:t>
            </a:r>
            <a:r>
              <a:rPr lang="en-GB" i="1" dirty="0"/>
              <a:t>/</a:t>
            </a:r>
            <a:r>
              <a:rPr lang="en-GB" i="1" dirty="0" err="1"/>
              <a:t>index.html</a:t>
            </a:r>
            <a:r>
              <a:rPr lang="en-GB" i="1" dirty="0"/>
              <a:t> </a:t>
            </a:r>
          </a:p>
        </p:txBody>
      </p:sp>
      <p:pic>
        <p:nvPicPr>
          <p:cNvPr id="4" name="Picture 3" descr="pizza_box_hog_orig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88" y="3980471"/>
            <a:ext cx="1843659" cy="1858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pizza_box_ho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295" y="1773279"/>
            <a:ext cx="4037490" cy="4070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pizza_box_hog_invers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959" y="3980471"/>
            <a:ext cx="1843659" cy="1858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85487" y="5838998"/>
            <a:ext cx="184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Input</a:t>
            </a:r>
            <a:endParaRPr lang="en-GB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192959" y="5838999"/>
            <a:ext cx="1843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 smtClean="0"/>
              <a:t>HOG reverse</a:t>
            </a:r>
            <a:endParaRPr lang="en-GB" i="1" dirty="0"/>
          </a:p>
        </p:txBody>
      </p:sp>
      <p:pic>
        <p:nvPicPr>
          <p:cNvPr id="9" name="Picture 8" descr="pizza_box_hog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4" t="27972" r="60801" b="57967"/>
          <a:stretch/>
        </p:blipFill>
        <p:spPr>
          <a:xfrm>
            <a:off x="4744333" y="1205943"/>
            <a:ext cx="4133528" cy="2216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/>
          <p:cNvCxnSpPr/>
          <p:nvPr/>
        </p:nvCxnSpPr>
        <p:spPr>
          <a:xfrm flipV="1">
            <a:off x="3157513" y="1980361"/>
            <a:ext cx="2293167" cy="1089200"/>
          </a:xfrm>
          <a:prstGeom prst="straightConnector1">
            <a:avLst/>
          </a:prstGeom>
          <a:ln w="38100" cmpd="sng"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36295" y="5875883"/>
            <a:ext cx="403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HOG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61289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Recognition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28697" y="1965404"/>
            <a:ext cx="1320011" cy="1253367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Reference image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67443" y="1965404"/>
            <a:ext cx="2069898" cy="1253367"/>
          </a:xfrm>
          <a:prstGeom prst="rect">
            <a:avLst/>
          </a:pr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Detect characteristic features and their geometry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6" name="Straight Arrow Connector 5"/>
          <p:cNvCxnSpPr>
            <a:stCxn id="3" idx="3"/>
            <a:endCxn id="4" idx="1"/>
          </p:cNvCxnSpPr>
          <p:nvPr/>
        </p:nvCxnSpPr>
        <p:spPr>
          <a:xfrm>
            <a:off x="1848708" y="2592088"/>
            <a:ext cx="418735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973291" y="1965404"/>
            <a:ext cx="1685334" cy="1253367"/>
          </a:xfrm>
          <a:prstGeom prst="rec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Compact representation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9" name="Straight Arrow Connector 8"/>
          <p:cNvCxnSpPr>
            <a:stCxn id="4" idx="3"/>
            <a:endCxn id="8" idx="1"/>
          </p:cNvCxnSpPr>
          <p:nvPr/>
        </p:nvCxnSpPr>
        <p:spPr>
          <a:xfrm>
            <a:off x="4337341" y="2592088"/>
            <a:ext cx="635950" cy="0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28696" y="4967324"/>
            <a:ext cx="1320011" cy="125336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“Scene” image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267443" y="4967324"/>
            <a:ext cx="2069897" cy="1253367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Detect characteristic features and their geometry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22" name="Straight Arrow Connector 21"/>
          <p:cNvCxnSpPr>
            <a:stCxn id="21" idx="3"/>
            <a:endCxn id="24" idx="1"/>
          </p:cNvCxnSpPr>
          <p:nvPr/>
        </p:nvCxnSpPr>
        <p:spPr>
          <a:xfrm>
            <a:off x="4337340" y="5594008"/>
            <a:ext cx="63595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973291" y="4967325"/>
            <a:ext cx="1685335" cy="1253366"/>
          </a:xfrm>
          <a:prstGeom prst="rect">
            <a:avLst/>
          </a:prstGeom>
          <a:solidFill>
            <a:schemeClr val="accent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Compact representation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28" name="Straight Arrow Connector 27"/>
          <p:cNvCxnSpPr>
            <a:stCxn id="20" idx="3"/>
            <a:endCxn id="21" idx="1"/>
          </p:cNvCxnSpPr>
          <p:nvPr/>
        </p:nvCxnSpPr>
        <p:spPr>
          <a:xfrm>
            <a:off x="1848707" y="5594008"/>
            <a:ext cx="4187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7141306" y="4967325"/>
            <a:ext cx="1741913" cy="1253366"/>
          </a:xfrm>
          <a:prstGeom prst="rect">
            <a:avLst/>
          </a:prstGeom>
          <a:solidFill>
            <a:schemeClr val="accent6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Match features and geometry</a:t>
            </a:r>
            <a:endParaRPr lang="en-GB" sz="1600" dirty="0">
              <a:solidFill>
                <a:srgbClr val="000000"/>
              </a:solidFill>
            </a:endParaRPr>
          </a:p>
        </p:txBody>
      </p:sp>
      <p:cxnSp>
        <p:nvCxnSpPr>
          <p:cNvPr id="58" name="Straight Arrow Connector 57"/>
          <p:cNvCxnSpPr>
            <a:stCxn id="24" idx="3"/>
            <a:endCxn id="40" idx="1"/>
          </p:cNvCxnSpPr>
          <p:nvPr/>
        </p:nvCxnSpPr>
        <p:spPr>
          <a:xfrm>
            <a:off x="6658626" y="5594008"/>
            <a:ext cx="4826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0" idx="0"/>
            <a:endCxn id="8" idx="3"/>
          </p:cNvCxnSpPr>
          <p:nvPr/>
        </p:nvCxnSpPr>
        <p:spPr>
          <a:xfrm rot="16200000" flipV="1">
            <a:off x="6147826" y="3102888"/>
            <a:ext cx="2375237" cy="1353638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88323" y="1580812"/>
            <a:ext cx="1273550" cy="588049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Train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88323" y="4660577"/>
            <a:ext cx="1273550" cy="58804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 smtClean="0">
                <a:solidFill>
                  <a:srgbClr val="000000"/>
                </a:solidFill>
              </a:rPr>
              <a:t>“Detect”</a:t>
            </a:r>
            <a:endParaRPr lang="en-GB" sz="1600" dirty="0">
              <a:solidFill>
                <a:srgbClr val="000000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2267443" y="3788162"/>
            <a:ext cx="2069897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Feature </a:t>
            </a:r>
          </a:p>
          <a:p>
            <a:pPr algn="ctr"/>
            <a:r>
              <a:rPr lang="en-GB" dirty="0" smtClean="0">
                <a:solidFill>
                  <a:srgbClr val="000000"/>
                </a:solidFill>
              </a:rPr>
              <a:t>Detection</a:t>
            </a:r>
            <a:endParaRPr lang="en-GB" dirty="0"/>
          </a:p>
        </p:txBody>
      </p:sp>
      <p:cxnSp>
        <p:nvCxnSpPr>
          <p:cNvPr id="135" name="Straight Arrow Connector 134"/>
          <p:cNvCxnSpPr>
            <a:stCxn id="130" idx="3"/>
            <a:endCxn id="29" idx="1"/>
          </p:cNvCxnSpPr>
          <p:nvPr/>
        </p:nvCxnSpPr>
        <p:spPr>
          <a:xfrm>
            <a:off x="4337340" y="4111328"/>
            <a:ext cx="635950" cy="55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41306" y="3788162"/>
            <a:ext cx="1741913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Feature </a:t>
            </a:r>
          </a:p>
          <a:p>
            <a:pPr algn="ctr"/>
            <a:r>
              <a:rPr lang="en-GB" dirty="0" smtClean="0">
                <a:solidFill>
                  <a:srgbClr val="000000"/>
                </a:solidFill>
              </a:rPr>
              <a:t>Recognition</a:t>
            </a:r>
            <a:endParaRPr lang="en-GB" dirty="0"/>
          </a:p>
        </p:txBody>
      </p:sp>
      <p:sp>
        <p:nvSpPr>
          <p:cNvPr id="29" name="TextBox 28"/>
          <p:cNvSpPr txBox="1"/>
          <p:nvPr/>
        </p:nvSpPr>
        <p:spPr>
          <a:xfrm>
            <a:off x="4973290" y="3788162"/>
            <a:ext cx="1685335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rgbClr val="000000"/>
                </a:solidFill>
              </a:rPr>
              <a:t>Feature Descriptors</a:t>
            </a:r>
            <a:endParaRPr lang="en-GB" dirty="0"/>
          </a:p>
        </p:txBody>
      </p:sp>
      <p:cxnSp>
        <p:nvCxnSpPr>
          <p:cNvPr id="33" name="Straight Arrow Connector 32"/>
          <p:cNvCxnSpPr>
            <a:stCxn id="29" idx="3"/>
            <a:endCxn id="23" idx="1"/>
          </p:cNvCxnSpPr>
          <p:nvPr/>
        </p:nvCxnSpPr>
        <p:spPr>
          <a:xfrm>
            <a:off x="6658625" y="4111328"/>
            <a:ext cx="48268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923151" y="1417638"/>
            <a:ext cx="103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e.g. </a:t>
            </a:r>
            <a:r>
              <a:rPr lang="en-GB" dirty="0" smtClean="0"/>
              <a:t>HOG</a:t>
            </a:r>
            <a:endParaRPr lang="en-GB" dirty="0"/>
          </a:p>
        </p:txBody>
      </p:sp>
      <p:sp>
        <p:nvSpPr>
          <p:cNvPr id="25" name="TextBox 24"/>
          <p:cNvSpPr txBox="1"/>
          <p:nvPr/>
        </p:nvSpPr>
        <p:spPr>
          <a:xfrm>
            <a:off x="8004388" y="3034105"/>
            <a:ext cx="10495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measure</a:t>
            </a:r>
            <a:endParaRPr lang="en-GB" sz="1400" dirty="0"/>
          </a:p>
          <a:p>
            <a:r>
              <a:rPr lang="en-GB" sz="1400" i="1" dirty="0" smtClean="0"/>
              <a:t>“similarity”</a:t>
            </a:r>
          </a:p>
        </p:txBody>
      </p:sp>
    </p:spTree>
    <p:extLst>
      <p:ext uri="{BB962C8B-B14F-4D97-AF65-F5344CB8AC3E}">
        <p14:creationId xmlns:p14="http://schemas.microsoft.com/office/powerpoint/2010/main" val="2414956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Feature Detection</a:t>
            </a:r>
            <a:br>
              <a:rPr lang="en-GB" dirty="0" smtClean="0"/>
            </a:br>
            <a:r>
              <a:rPr lang="en-GB" dirty="0" smtClean="0"/>
              <a:t>and Recognition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</p:spPr>
        <p:txBody>
          <a:bodyPr/>
          <a:lstStyle/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25" y="2837623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pizza_box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12" b="97034" l="2484" r="98429">
                        <a14:foregroundMark x1="4663" y1="4274" x2="4663" y2="4274"/>
                        <a14:foregroundMark x1="18044" y1="86375" x2="18044" y2="86375"/>
                        <a14:foregroundMark x1="32032" y1="21317" x2="32032" y2="21317"/>
                        <a14:foregroundMark x1="42625" y1="18703" x2="42625" y2="18703"/>
                        <a14:foregroundMark x1="13127" y1="26395" x2="32438" y2="11011"/>
                        <a14:foregroundMark x1="8059" y1="80945" x2="9529" y2="17195"/>
                        <a14:foregroundMark x1="3700" y1="94218" x2="36949" y2="94218"/>
                        <a14:foregroundMark x1="28637" y1="40271" x2="28637" y2="402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65" y="3346894"/>
            <a:ext cx="1813395" cy="18281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perspectiveContrastingLeftFacing" fov="5340000">
              <a:rot lat="624000" lon="1914000" rev="21024000"/>
            </a:camera>
            <a:lightRig rig="threePt" dir="t"/>
          </a:scene3d>
        </p:spPr>
      </p:pic>
      <p:cxnSp>
        <p:nvCxnSpPr>
          <p:cNvPr id="7" name="Straight Arrow Connector 6"/>
          <p:cNvCxnSpPr>
            <a:stCxn id="20" idx="6"/>
            <a:endCxn id="17" idx="2"/>
          </p:cNvCxnSpPr>
          <p:nvPr/>
        </p:nvCxnSpPr>
        <p:spPr>
          <a:xfrm>
            <a:off x="3041785" y="2910618"/>
            <a:ext cx="5133375" cy="653170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8" idx="6"/>
            <a:endCxn id="16" idx="2"/>
          </p:cNvCxnSpPr>
          <p:nvPr/>
        </p:nvCxnSpPr>
        <p:spPr>
          <a:xfrm>
            <a:off x="1359550" y="2837623"/>
            <a:ext cx="5420938" cy="443902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0" idx="6"/>
            <a:endCxn id="54" idx="2"/>
          </p:cNvCxnSpPr>
          <p:nvPr/>
        </p:nvCxnSpPr>
        <p:spPr>
          <a:xfrm>
            <a:off x="1254133" y="4580407"/>
            <a:ext cx="5336232" cy="22263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8" idx="6"/>
            <a:endCxn id="56" idx="2"/>
          </p:cNvCxnSpPr>
          <p:nvPr/>
        </p:nvCxnSpPr>
        <p:spPr>
          <a:xfrm>
            <a:off x="2988959" y="4555821"/>
            <a:ext cx="4914864" cy="729078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8175160" y="3361223"/>
            <a:ext cx="457200" cy="405129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2584585" y="2708053"/>
            <a:ext cx="457200" cy="405129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1322989" y="3374185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7009088" y="3774791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/>
          <p:cNvCxnSpPr>
            <a:stCxn id="12" idx="6"/>
            <a:endCxn id="13" idx="2"/>
          </p:cNvCxnSpPr>
          <p:nvPr/>
        </p:nvCxnSpPr>
        <p:spPr>
          <a:xfrm>
            <a:off x="1635006" y="3484089"/>
            <a:ext cx="5374082" cy="400606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780488" y="3078960"/>
            <a:ext cx="457200" cy="405129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902350" y="2635058"/>
            <a:ext cx="457200" cy="405129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/>
          <p:cNvCxnSpPr/>
          <p:nvPr/>
        </p:nvCxnSpPr>
        <p:spPr>
          <a:xfrm>
            <a:off x="7009088" y="3281525"/>
            <a:ext cx="1394672" cy="28226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009088" y="3281525"/>
            <a:ext cx="138414" cy="6031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7147502" y="3563788"/>
            <a:ext cx="1256258" cy="3209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72256" y="2880919"/>
            <a:ext cx="1660695" cy="296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72256" y="2880919"/>
            <a:ext cx="289147" cy="6031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1461403" y="2910618"/>
            <a:ext cx="1371548" cy="5734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590365" y="4693140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/>
          <p:cNvSpPr/>
          <p:nvPr/>
        </p:nvSpPr>
        <p:spPr>
          <a:xfrm>
            <a:off x="7903823" y="5174995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/>
          <p:cNvSpPr/>
          <p:nvPr/>
        </p:nvSpPr>
        <p:spPr>
          <a:xfrm>
            <a:off x="2676942" y="4445917"/>
            <a:ext cx="312017" cy="219807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Oval 59"/>
          <p:cNvSpPr/>
          <p:nvPr/>
        </p:nvSpPr>
        <p:spPr>
          <a:xfrm>
            <a:off x="942116" y="4449255"/>
            <a:ext cx="312017" cy="262304"/>
          </a:xfrm>
          <a:prstGeom prst="ellipse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6780488" y="3563788"/>
            <a:ext cx="1623272" cy="123925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 flipV="1">
            <a:off x="6780488" y="4803044"/>
            <a:ext cx="1286909" cy="48185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8067397" y="3563788"/>
            <a:ext cx="336363" cy="172111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1089625" y="2910618"/>
            <a:ext cx="1743326" cy="168986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832951" y="2910618"/>
            <a:ext cx="0" cy="166978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089625" y="4580407"/>
            <a:ext cx="1743326" cy="2007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158082" y="2338721"/>
            <a:ext cx="179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Match </a:t>
            </a:r>
            <a:r>
              <a:rPr lang="en-GB" i="1" dirty="0" err="1" smtClean="0"/>
              <a:t>keypoints</a:t>
            </a:r>
            <a:endParaRPr lang="en-GB" i="1" dirty="0"/>
          </a:p>
        </p:txBody>
      </p:sp>
      <p:sp>
        <p:nvSpPr>
          <p:cNvPr id="82" name="TextBox 81"/>
          <p:cNvSpPr txBox="1"/>
          <p:nvPr/>
        </p:nvSpPr>
        <p:spPr>
          <a:xfrm>
            <a:off x="3252021" y="5235916"/>
            <a:ext cx="3591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Estimate </a:t>
            </a:r>
            <a:r>
              <a:rPr lang="en-GB" i="1" dirty="0" err="1" smtClean="0"/>
              <a:t>geomtrical</a:t>
            </a:r>
            <a:r>
              <a:rPr lang="en-GB" i="1" dirty="0" smtClean="0"/>
              <a:t> transformation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4258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izza pizza_box_logo_abstract_640x480 in pizza_delivery_1 Object Keypoi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94" y="763048"/>
            <a:ext cx="6824467" cy="5118351"/>
          </a:xfrm>
          <a:prstGeom prst="rect">
            <a:avLst/>
          </a:prstGeom>
        </p:spPr>
      </p:pic>
      <p:pic>
        <p:nvPicPr>
          <p:cNvPr id="10" name="Picture 9" descr="pizza_box_logo_abstract_640x48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1364"/>
            <a:ext cx="3827495" cy="2870621"/>
          </a:xfrm>
          <a:prstGeom prst="rect">
            <a:avLst/>
          </a:prstGeom>
        </p:spPr>
      </p:pic>
      <p:pic>
        <p:nvPicPr>
          <p:cNvPr id="8" name="Picture 7" descr="pizza pizza_box_logo_abstract_640x480 in pizza_delivery_1 Object Keypoint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4" y="3714223"/>
            <a:ext cx="3827495" cy="2870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pizza_box_logo_abstract_640x480.png"/>
          <p:cNvPicPr>
            <a:picLocks noChangeAspect="1"/>
          </p:cNvPicPr>
          <p:nvPr/>
        </p:nvPicPr>
        <p:blipFill>
          <a:blip r:embed="rId6">
            <a:alphaModFix amt="62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625" b="98125" l="10000" r="90000">
                        <a14:foregroundMark x1="36250" y1="53125" x2="36250" y2="47500"/>
                        <a14:foregroundMark x1="20313" y1="54167" x2="20313" y2="47083"/>
                        <a14:foregroundMark x1="26875" y1="74375" x2="32188" y2="73750"/>
                        <a14:foregroundMark x1="65000" y1="62292" x2="65313" y2="5854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74" y="3714223"/>
            <a:ext cx="3827495" cy="28706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Detection - </a:t>
            </a:r>
            <a:r>
              <a:rPr lang="en-GB" dirty="0" err="1" smtClean="0"/>
              <a:t>Keypoints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3219295" y="3071347"/>
            <a:ext cx="8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Object</a:t>
            </a:r>
            <a:endParaRPr lang="en-GB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4077422" y="6215512"/>
            <a:ext cx="1427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All </a:t>
            </a:r>
            <a:r>
              <a:rPr lang="en-GB" i="1" dirty="0" err="1" smtClean="0"/>
              <a:t>keypoints</a:t>
            </a:r>
            <a:endParaRPr lang="en-GB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999162" y="5696733"/>
            <a:ext cx="214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Small </a:t>
            </a:r>
            <a:r>
              <a:rPr lang="en-GB" i="1" dirty="0" err="1" smtClean="0"/>
              <a:t>keypoints</a:t>
            </a:r>
            <a:r>
              <a:rPr lang="en-GB" i="1" dirty="0" smtClean="0"/>
              <a:t> only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66676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Features Detection - </a:t>
            </a:r>
            <a:r>
              <a:rPr lang="en-GB" dirty="0" err="1" smtClean="0"/>
              <a:t>Keypoints</a:t>
            </a:r>
            <a:endParaRPr lang="en-GB" dirty="0"/>
          </a:p>
        </p:txBody>
      </p:sp>
      <p:pic>
        <p:nvPicPr>
          <p:cNvPr id="4" name="Picture 3" descr="pizza pizza_box_logo_abstract_640x480 in pizza_delivery_1 Scene Keypoi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32972"/>
            <a:ext cx="4038600" cy="538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  <p:pic>
        <p:nvPicPr>
          <p:cNvPr id="6" name="Picture 5" descr="pizza_delivery_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2972"/>
            <a:ext cx="4038600" cy="5384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432218" y="1417638"/>
            <a:ext cx="2144838" cy="36933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i="1" dirty="0" smtClean="0"/>
              <a:t>Small </a:t>
            </a:r>
            <a:r>
              <a:rPr lang="en-GB" i="1" dirty="0" err="1" smtClean="0"/>
              <a:t>keypoints</a:t>
            </a:r>
            <a:r>
              <a:rPr lang="en-GB" i="1" dirty="0" smtClean="0"/>
              <a:t> only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865485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Feature Recognition</a:t>
            </a:r>
            <a:endParaRPr lang="en-GB" dirty="0"/>
          </a:p>
        </p:txBody>
      </p:sp>
      <p:pic>
        <p:nvPicPr>
          <p:cNvPr id="3" name="Picture 2" descr="pizza pizza_box_logo_abstract_640x480 in pizza_delivery_1 Object Keypoint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1831"/>
            <a:ext cx="4015967" cy="3011976"/>
          </a:xfrm>
          <a:prstGeom prst="rect">
            <a:avLst/>
          </a:prstGeom>
        </p:spPr>
      </p:pic>
      <p:pic>
        <p:nvPicPr>
          <p:cNvPr id="4" name="Picture 3" descr="pizza pizza_box_logo_abstract_640x480 in pizza_delivery_1 Scene Keypoints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32972"/>
            <a:ext cx="4038600" cy="5384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Left-Right Arrow 4"/>
          <p:cNvSpPr/>
          <p:nvPr/>
        </p:nvSpPr>
        <p:spPr>
          <a:xfrm>
            <a:off x="4040124" y="3433900"/>
            <a:ext cx="1216152" cy="484632"/>
          </a:xfrm>
          <a:prstGeom prst="leftRight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52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Pizza Code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125421" y="1728198"/>
            <a:ext cx="8896160" cy="4216539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GB" sz="1200" dirty="0" smtClean="0">
                <a:solidFill>
                  <a:prstClr val="black"/>
                </a:solidFill>
                <a:latin typeface="Monaco"/>
              </a:rPr>
              <a:t>detector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GB" sz="1200" dirty="0">
                <a:solidFill>
                  <a:prstClr val="black"/>
                </a:solidFill>
                <a:latin typeface="Monaco"/>
              </a:rPr>
              <a:t>norm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 = cv2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.</a:t>
            </a:r>
            <a:r>
              <a:rPr lang="en-GB" sz="1200" b="1" dirty="0" smtClean="0">
                <a:solidFill>
                  <a:prstClr val="black"/>
                </a:solidFill>
                <a:latin typeface="Courier"/>
              </a:rPr>
              <a:t>SURF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()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, cv2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.NORM_L2</a:t>
            </a:r>
            <a:endParaRPr lang="en-GB" sz="1200" dirty="0">
              <a:solidFill>
                <a:prstClr val="black"/>
              </a:solidFill>
              <a:latin typeface="Courier"/>
            </a:endParaRPr>
          </a:p>
          <a:p>
            <a:r>
              <a:rPr lang="en-GB" sz="1200" dirty="0" smtClean="0">
                <a:solidFill>
                  <a:prstClr val="black"/>
                </a:solidFill>
                <a:latin typeface="Monaco"/>
              </a:rPr>
              <a:t>  </a:t>
            </a:r>
            <a:r>
              <a:rPr lang="en-GB" sz="1200" dirty="0" err="1" smtClean="0">
                <a:solidFill>
                  <a:prstClr val="black"/>
                </a:solidFill>
                <a:latin typeface="Monaco"/>
              </a:rPr>
              <a:t>bf_matcher</a:t>
            </a:r>
            <a:r>
              <a:rPr lang="en-GB" sz="12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= cv2.</a:t>
            </a:r>
            <a:r>
              <a:rPr lang="en-GB" sz="1200" b="1" dirty="0">
                <a:solidFill>
                  <a:prstClr val="black"/>
                </a:solidFill>
                <a:latin typeface="Courier"/>
              </a:rPr>
              <a:t>BFMatcher</a:t>
            </a:r>
            <a:r>
              <a:rPr lang="en-GB" sz="1200" dirty="0">
                <a:solidFill>
                  <a:prstClr val="black"/>
                </a:solidFill>
                <a:latin typeface="Courier"/>
              </a:rPr>
              <a:t>(norm)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srgbClr val="8D0015"/>
                </a:solidFill>
                <a:latin typeface="Monaco"/>
              </a:rPr>
              <a:t>#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Detect features in the reference </a:t>
            </a:r>
            <a:r>
              <a:rPr lang="en-US" sz="1200" dirty="0" smtClean="0">
                <a:solidFill>
                  <a:srgbClr val="8D0015"/>
                </a:solidFill>
                <a:latin typeface="Monaco"/>
              </a:rPr>
              <a:t>object</a:t>
            </a:r>
            <a:endParaRPr lang="en-US" sz="1200" dirty="0" smtClean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object_keypoints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object_descriptors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600" b="1" dirty="0" err="1" smtClean="0">
                <a:solidFill>
                  <a:prstClr val="black"/>
                </a:solidFill>
                <a:latin typeface="Courier"/>
              </a:rPr>
              <a:t>detector.detectAndCompute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object_image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smtClean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endParaRPr lang="en-US" sz="1200" dirty="0" smtClean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</a:t>
            </a:r>
            <a:endParaRPr lang="en-US" sz="1200" dirty="0" smtClean="0">
              <a:solidFill>
                <a:prstClr val="black"/>
              </a:solidFill>
              <a:latin typeface="Courier"/>
            </a:endParaRPr>
          </a:p>
          <a:p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>
                <a:solidFill>
                  <a:srgbClr val="8D0015"/>
                </a:solidFill>
                <a:latin typeface="Monaco"/>
              </a:rPr>
              <a:t># Detect features in the </a:t>
            </a:r>
            <a:r>
              <a:rPr lang="en-US" sz="1200" dirty="0" smtClean="0">
                <a:solidFill>
                  <a:srgbClr val="8D0015"/>
                </a:solidFill>
                <a:latin typeface="Monaco"/>
              </a:rPr>
              <a:t>scene and match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scene_keypoints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scene_descriptors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600" b="1" dirty="0" err="1" smtClean="0">
                <a:solidFill>
                  <a:prstClr val="black"/>
                </a:solidFill>
                <a:latin typeface="Courier"/>
              </a:rPr>
              <a:t>detector.detectAndCompute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scene_image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smtClean="0">
                <a:solidFill>
                  <a:srgbClr val="6A006C"/>
                </a:solidFill>
                <a:latin typeface="Monaco"/>
              </a:rPr>
              <a:t>None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endParaRPr lang="en-US" sz="1200" dirty="0" smtClean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raw_matches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600" b="1" dirty="0" err="1" smtClean="0">
                <a:solidFill>
                  <a:prstClr val="black"/>
                </a:solidFill>
                <a:latin typeface="Courier"/>
              </a:rPr>
              <a:t>matcher.knnMatch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object_descriptors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scene_descriptors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k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=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2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p1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p2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Monaco"/>
              </a:rPr>
              <a:t>kp_pairs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filter_matches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object_keypoints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scene_keypoints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raw_matches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</a:t>
            </a:r>
          </a:p>
          <a:p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prstClr val="black"/>
                </a:solidFill>
                <a:latin typeface="Monaco"/>
              </a:rPr>
              <a:t>MIN_MATCH_COUNT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=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10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  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srgbClr val="6A006C"/>
                </a:solidFill>
                <a:latin typeface="Monaco"/>
              </a:rPr>
              <a:t>if</a:t>
            </a:r>
            <a:r>
              <a:rPr lang="en-US" sz="1200" dirty="0" smtClean="0">
                <a:solidFill>
                  <a:srgbClr val="291B65"/>
                </a:solidFill>
                <a:latin typeface="Monaco"/>
              </a:rPr>
              <a:t> </a:t>
            </a:r>
            <a:r>
              <a:rPr lang="en-US" sz="1200" dirty="0" err="1">
                <a:solidFill>
                  <a:srgbClr val="291B65"/>
                </a:solidFill>
                <a:latin typeface="Monaco"/>
              </a:rPr>
              <a:t>len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kp_pairs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)&gt;MIN_MATCH_COUNT:</a:t>
            </a:r>
          </a:p>
          <a:p>
            <a:r>
              <a:rPr lang="en-US" sz="1200" dirty="0">
                <a:solidFill>
                  <a:prstClr val="black"/>
                </a:solidFill>
                <a:latin typeface="Courier"/>
              </a:rPr>
              <a:t>  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 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H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status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600" dirty="0">
                <a:solidFill>
                  <a:prstClr val="black"/>
                </a:solidFill>
                <a:latin typeface="Courier"/>
              </a:rPr>
              <a:t>cv2.</a:t>
            </a:r>
            <a:r>
              <a:rPr lang="en-US" sz="1600" b="1" dirty="0">
                <a:solidFill>
                  <a:prstClr val="black"/>
                </a:solidFill>
                <a:latin typeface="Courier"/>
              </a:rPr>
              <a:t>findHomography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(p1, p2, cv2.RANSAC, 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5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.</a:t>
            </a:r>
            <a:r>
              <a:rPr lang="en-US" sz="1200" dirty="0">
                <a:solidFill>
                  <a:prstClr val="black"/>
                </a:solidFill>
                <a:latin typeface="Monaco"/>
              </a:rPr>
              <a:t>0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    </a:t>
            </a:r>
            <a:r>
              <a:rPr lang="en-US" sz="1200" dirty="0" err="1" smtClean="0">
                <a:solidFill>
                  <a:prstClr val="black"/>
                </a:solidFill>
                <a:latin typeface="Monaco"/>
              </a:rPr>
              <a:t>match_lines_image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= </a:t>
            </a:r>
            <a:r>
              <a:rPr lang="en-US" sz="1200" b="1" dirty="0" err="1" smtClean="0">
                <a:solidFill>
                  <a:prstClr val="black"/>
                </a:solidFill>
                <a:latin typeface="Courier"/>
              </a:rPr>
              <a:t>draw_matches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(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object_image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scene_image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 smtClean="0">
                <a:solidFill>
                  <a:prstClr val="black"/>
                </a:solidFill>
                <a:latin typeface="Courier"/>
              </a:rPr>
              <a:t>kp_pairs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, status, H)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      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show(</a:t>
            </a:r>
            <a:r>
              <a:rPr lang="en-US" sz="1200" dirty="0">
                <a:solidFill>
                  <a:srgbClr val="610531"/>
                </a:solidFill>
                <a:latin typeface="Monaco"/>
              </a:rPr>
              <a:t>'Match lines'</a:t>
            </a:r>
            <a:r>
              <a:rPr lang="en-US" sz="1200" dirty="0">
                <a:solidFill>
                  <a:prstClr val="black"/>
                </a:solidFill>
                <a:latin typeface="Courier"/>
              </a:rPr>
              <a:t>, </a:t>
            </a:r>
            <a:r>
              <a:rPr lang="en-US" sz="1200" dirty="0" err="1">
                <a:solidFill>
                  <a:prstClr val="black"/>
                </a:solidFill>
                <a:latin typeface="Courier"/>
              </a:rPr>
              <a:t>match_lines_image</a:t>
            </a:r>
            <a:r>
              <a:rPr lang="en-US" sz="1200" dirty="0" smtClean="0">
                <a:solidFill>
                  <a:prstClr val="black"/>
                </a:solidFill>
                <a:latin typeface="Courier"/>
              </a:rPr>
              <a:t>)</a:t>
            </a:r>
            <a:endParaRPr lang="en-US" sz="1200" dirty="0">
              <a:solidFill>
                <a:prstClr val="black"/>
              </a:solidFill>
              <a:latin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25421" y="3093223"/>
            <a:ext cx="889616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535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671522" y="1417637"/>
            <a:ext cx="7634902" cy="321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dirty="0" smtClean="0"/>
              <a:t>Human Data Processing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671521" y="5138938"/>
            <a:ext cx="7634902" cy="1445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dirty="0" smtClean="0"/>
              <a:t>Machine Data Processing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“Software is Eating the World”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54133" y="1777511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Unstructured Data</a:t>
            </a:r>
            <a:endParaRPr lang="en-GB" i="1" dirty="0"/>
          </a:p>
        </p:txBody>
      </p:sp>
      <p:sp>
        <p:nvSpPr>
          <p:cNvPr id="6" name="Magnetic Disk 5"/>
          <p:cNvSpPr/>
          <p:nvPr/>
        </p:nvSpPr>
        <p:spPr>
          <a:xfrm>
            <a:off x="4617587" y="5381200"/>
            <a:ext cx="822960" cy="8229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GB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93" y="1954433"/>
            <a:ext cx="2052804" cy="138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5858807" y="4759356"/>
            <a:ext cx="1907480" cy="1077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Four Graces</a:t>
            </a:r>
          </a:p>
          <a:p>
            <a:r>
              <a:rPr lang="en-GB" sz="1600" dirty="0" err="1" smtClean="0"/>
              <a:t>Dundas</a:t>
            </a:r>
            <a:r>
              <a:rPr lang="en-GB" sz="1600" dirty="0" smtClean="0"/>
              <a:t> Hills Reserve</a:t>
            </a:r>
          </a:p>
          <a:p>
            <a:r>
              <a:rPr lang="en-GB" sz="1600" dirty="0" smtClean="0"/>
              <a:t>Pinot Noir</a:t>
            </a:r>
          </a:p>
          <a:p>
            <a:r>
              <a:rPr lang="en-GB" sz="1600" dirty="0" smtClean="0"/>
              <a:t>2006</a:t>
            </a:r>
            <a:endParaRPr lang="en-GB" sz="1600" dirty="0"/>
          </a:p>
        </p:txBody>
      </p:sp>
      <p:sp>
        <p:nvSpPr>
          <p:cNvPr id="27" name="Circular Arrow 26"/>
          <p:cNvSpPr/>
          <p:nvPr/>
        </p:nvSpPr>
        <p:spPr>
          <a:xfrm>
            <a:off x="1211658" y="3051244"/>
            <a:ext cx="7751688" cy="2773859"/>
          </a:xfrm>
          <a:prstGeom prst="circularArrow">
            <a:avLst>
              <a:gd name="adj1" fmla="val 4216"/>
              <a:gd name="adj2" fmla="val 331653"/>
              <a:gd name="adj3" fmla="val 1251112"/>
              <a:gd name="adj4" fmla="val 14975779"/>
              <a:gd name="adj5" fmla="val 57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807" y="3453448"/>
            <a:ext cx="1696447" cy="1116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954133" y="5381200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Structured</a:t>
            </a:r>
          </a:p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pic>
        <p:nvPicPr>
          <p:cNvPr id="13" name="Picture 12" descr="Vivino in acti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89" y="1741737"/>
            <a:ext cx="1515308" cy="202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vivino screenshot foun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89" y="3931196"/>
            <a:ext cx="1515308" cy="2272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Multiply 1"/>
          <p:cNvSpPr/>
          <p:nvPr/>
        </p:nvSpPr>
        <p:spPr>
          <a:xfrm>
            <a:off x="4897345" y="2790016"/>
            <a:ext cx="3014925" cy="2804923"/>
          </a:xfrm>
          <a:prstGeom prst="mathMultiply">
            <a:avLst>
              <a:gd name="adj1" fmla="val 760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835762" y="2961592"/>
            <a:ext cx="484632" cy="1939208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641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zza pizza_box_logo_abstract_640x480 in visitor_1 Match Li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00" y="180811"/>
            <a:ext cx="6012000" cy="6496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50821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zza pizza_box_logo_abstract_640x480 in chocolate_delivery_2 Match Li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00" y="180811"/>
            <a:ext cx="6012000" cy="6496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208495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zza pizza_box_logo_abstract_640x480 in pizza_delivery_1 Match Li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00" y="180810"/>
            <a:ext cx="6012000" cy="6496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771726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zza pizza_box_logo_abstract_640x480 in pizza_delivery_2 Match Lin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00" y="180811"/>
            <a:ext cx="6012000" cy="6496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1387444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zza pizza_box_logo_abstract_640x480 in pizza_delivery_3 Match Lin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00" y="180811"/>
            <a:ext cx="6012000" cy="6496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5695940" y="6584844"/>
            <a:ext cx="34480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i="1" dirty="0" smtClean="0"/>
              <a:t>Example code: </a:t>
            </a:r>
            <a:r>
              <a:rPr lang="en-GB" sz="1200" i="1" dirty="0" err="1" smtClean="0"/>
              <a:t>src</a:t>
            </a:r>
            <a:r>
              <a:rPr lang="en-GB" sz="1200" i="1" dirty="0" smtClean="0"/>
              <a:t>/</a:t>
            </a:r>
            <a:r>
              <a:rPr lang="en-GB" sz="1200" i="1" dirty="0" err="1" smtClean="0"/>
              <a:t>pizza.py</a:t>
            </a:r>
            <a:endParaRPr lang="en-GB" sz="1200" i="1" dirty="0"/>
          </a:p>
        </p:txBody>
      </p:sp>
    </p:spTree>
    <p:extLst>
      <p:ext uri="{BB962C8B-B14F-4D97-AF65-F5344CB8AC3E}">
        <p14:creationId xmlns:p14="http://schemas.microsoft.com/office/powerpoint/2010/main" val="3913479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libaba pizza box suppliers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538" y="2100823"/>
            <a:ext cx="7005107" cy="437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General Object Recognition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532242" cy="4708525"/>
          </a:xfrm>
        </p:spPr>
        <p:txBody>
          <a:bodyPr/>
          <a:lstStyle/>
          <a:p>
            <a:r>
              <a:rPr lang="en-GB" dirty="0" smtClean="0"/>
              <a:t>Recognize the </a:t>
            </a:r>
            <a:r>
              <a:rPr lang="en-GB" dirty="0"/>
              <a:t>class of </a:t>
            </a:r>
            <a:r>
              <a:rPr lang="en-GB" b="1" i="1" dirty="0"/>
              <a:t>all possible</a:t>
            </a:r>
            <a:r>
              <a:rPr lang="en-GB" dirty="0"/>
              <a:t> pizza boxes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440538" y="6530031"/>
            <a:ext cx="70051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i="1" dirty="0" smtClean="0"/>
              <a:t>Search for “Pizza </a:t>
            </a:r>
            <a:r>
              <a:rPr lang="en-GB" sz="800" i="1" dirty="0" err="1" smtClean="0"/>
              <a:t>Boxhttp</a:t>
            </a:r>
            <a:r>
              <a:rPr lang="en-GB" sz="800" i="1" dirty="0"/>
              <a:t>://</a:t>
            </a:r>
            <a:r>
              <a:rPr lang="en-GB" sz="800" i="1" dirty="0" err="1"/>
              <a:t>www.alibaba.com</a:t>
            </a:r>
            <a:r>
              <a:rPr lang="en-GB" sz="800" i="1" dirty="0"/>
              <a:t>/products/F0/</a:t>
            </a:r>
            <a:r>
              <a:rPr lang="en-GB" sz="800" i="1" dirty="0" err="1"/>
              <a:t>pizza_box</a:t>
            </a:r>
            <a:r>
              <a:rPr lang="en-GB" sz="800" i="1" dirty="0"/>
              <a:t>/CID23190208----------------------------</a:t>
            </a:r>
            <a:r>
              <a:rPr lang="en-GB" sz="800" i="1" dirty="0" err="1"/>
              <a:t>G.html?tracelog</a:t>
            </a:r>
            <a:r>
              <a:rPr lang="en-GB" sz="800" i="1" dirty="0"/>
              <a:t>=productdetails_9708</a:t>
            </a:r>
          </a:p>
        </p:txBody>
      </p:sp>
    </p:spTree>
    <p:extLst>
      <p:ext uri="{BB962C8B-B14F-4D97-AF65-F5344CB8AC3E}">
        <p14:creationId xmlns:p14="http://schemas.microsoft.com/office/powerpoint/2010/main" val="121099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Wine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Visual Queries and Machine 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6826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Would You Do It?</a:t>
            </a:r>
            <a:endParaRPr lang="en-GB" dirty="0"/>
          </a:p>
        </p:txBody>
      </p:sp>
      <p:pic>
        <p:nvPicPr>
          <p:cNvPr id="4" name="Picture 3" descr="Vivino in a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16" y="1570884"/>
            <a:ext cx="3651996" cy="4869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vivino screenshot f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365" y="1570884"/>
            <a:ext cx="3246218" cy="4869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131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Complexities</a:t>
            </a:r>
            <a:endParaRPr lang="en-GB" dirty="0"/>
          </a:p>
        </p:txBody>
      </p:sp>
      <p:pic>
        <p:nvPicPr>
          <p:cNvPr id="3" name="Picture 2" descr="wine_mf-2011_375x5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97123"/>
            <a:ext cx="3323398" cy="4431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wine_mf-2011-official.t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178" y="1697123"/>
            <a:ext cx="2989622" cy="3705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710991" y="6296274"/>
            <a:ext cx="79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Photo</a:t>
            </a:r>
            <a:endParaRPr lang="en-GB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697178" y="6128320"/>
            <a:ext cx="3246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Official Logo, MF: Matthew Fritz</a:t>
            </a:r>
          </a:p>
          <a:p>
            <a:r>
              <a:rPr lang="en-GB" i="1" dirty="0" smtClean="0"/>
              <a:t>From http</a:t>
            </a:r>
            <a:r>
              <a:rPr lang="en-GB" i="1" dirty="0"/>
              <a:t>://</a:t>
            </a:r>
            <a:r>
              <a:rPr lang="en-GB" i="1" dirty="0" err="1"/>
              <a:t>www.mfwine.com</a:t>
            </a:r>
            <a:endParaRPr lang="en-GB" i="1" dirty="0"/>
          </a:p>
        </p:txBody>
      </p:sp>
      <p:sp>
        <p:nvSpPr>
          <p:cNvPr id="31" name="TextBox 30"/>
          <p:cNvSpPr txBox="1"/>
          <p:nvPr/>
        </p:nvSpPr>
        <p:spPr>
          <a:xfrm>
            <a:off x="4229369" y="3808079"/>
            <a:ext cx="848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OCR </a:t>
            </a:r>
          </a:p>
          <a:p>
            <a:r>
              <a:rPr lang="en-GB" dirty="0" smtClean="0"/>
              <a:t>“likely”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72793" y="4783629"/>
            <a:ext cx="40565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1" idx="1"/>
            <a:endCxn id="29" idx="3"/>
          </p:cNvCxnSpPr>
          <p:nvPr/>
        </p:nvCxnSpPr>
        <p:spPr>
          <a:xfrm flipH="1">
            <a:off x="3251089" y="4131245"/>
            <a:ext cx="978280" cy="453664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26661" y="3918859"/>
            <a:ext cx="2424428" cy="1332100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TextBox 38"/>
          <p:cNvSpPr txBox="1"/>
          <p:nvPr/>
        </p:nvSpPr>
        <p:spPr>
          <a:xfrm>
            <a:off x="4312651" y="4577959"/>
            <a:ext cx="848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 smtClean="0"/>
              <a:t>curved</a:t>
            </a:r>
          </a:p>
          <a:p>
            <a:r>
              <a:rPr lang="en-GB" i="1" dirty="0" smtClean="0"/>
              <a:t>lines</a:t>
            </a:r>
          </a:p>
        </p:txBody>
      </p:sp>
    </p:spTree>
    <p:extLst>
      <p:ext uri="{BB962C8B-B14F-4D97-AF65-F5344CB8AC3E}">
        <p14:creationId xmlns:p14="http://schemas.microsoft.com/office/powerpoint/2010/main" val="351882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Complexities</a:t>
            </a:r>
            <a:endParaRPr lang="en-GB" dirty="0"/>
          </a:p>
        </p:txBody>
      </p:sp>
      <p:pic>
        <p:nvPicPr>
          <p:cNvPr id="11" name="Picture 10" descr="wine_dom-p-2004_375x500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72" y="1518176"/>
            <a:ext cx="3679709" cy="4906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162928" y="1839758"/>
            <a:ext cx="240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Wavy text – or pattern?</a:t>
            </a:r>
          </a:p>
        </p:txBody>
      </p:sp>
      <p:cxnSp>
        <p:nvCxnSpPr>
          <p:cNvPr id="14" name="Straight Arrow Connector 13"/>
          <p:cNvCxnSpPr>
            <a:stCxn id="12" idx="2"/>
          </p:cNvCxnSpPr>
          <p:nvPr/>
        </p:nvCxnSpPr>
        <p:spPr>
          <a:xfrm>
            <a:off x="1366199" y="2209090"/>
            <a:ext cx="1817499" cy="492072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38738" y="5697110"/>
            <a:ext cx="1536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Artistic border</a:t>
            </a:r>
          </a:p>
          <a:p>
            <a:r>
              <a:rPr lang="en-GB" dirty="0" smtClean="0"/>
              <a:t>- or text?</a:t>
            </a:r>
          </a:p>
        </p:txBody>
      </p:sp>
      <p:cxnSp>
        <p:nvCxnSpPr>
          <p:cNvPr id="16" name="Straight Arrow Connector 15"/>
          <p:cNvCxnSpPr>
            <a:stCxn id="15" idx="3"/>
          </p:cNvCxnSpPr>
          <p:nvPr/>
        </p:nvCxnSpPr>
        <p:spPr>
          <a:xfrm flipV="1">
            <a:off x="2474811" y="5535972"/>
            <a:ext cx="1567394" cy="484304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701749" y="3361234"/>
            <a:ext cx="1920570" cy="1084269"/>
          </a:xfrm>
          <a:prstGeom prst="rect">
            <a:avLst/>
          </a:prstGeom>
          <a:noFill/>
          <a:ln w="381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/>
          <p:cNvCxnSpPr>
            <a:stCxn id="21" idx="1"/>
            <a:endCxn id="10" idx="3"/>
          </p:cNvCxnSpPr>
          <p:nvPr/>
        </p:nvCxnSpPr>
        <p:spPr>
          <a:xfrm flipH="1">
            <a:off x="5622319" y="3872693"/>
            <a:ext cx="2101675" cy="30676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23994" y="3272528"/>
            <a:ext cx="962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OCR </a:t>
            </a:r>
          </a:p>
          <a:p>
            <a:r>
              <a:rPr lang="en-GB" dirty="0"/>
              <a:t>m</a:t>
            </a:r>
            <a:r>
              <a:rPr lang="en-GB" dirty="0" smtClean="0"/>
              <a:t>ight</a:t>
            </a:r>
          </a:p>
          <a:p>
            <a:r>
              <a:rPr lang="en-GB" dirty="0" smtClean="0"/>
              <a:t>work</a:t>
            </a:r>
          </a:p>
          <a:p>
            <a:r>
              <a:rPr lang="en-GB" dirty="0" smtClean="0"/>
              <a:t>here</a:t>
            </a:r>
          </a:p>
        </p:txBody>
      </p:sp>
      <p:cxnSp>
        <p:nvCxnSpPr>
          <p:cNvPr id="22" name="Straight Arrow Connector 21"/>
          <p:cNvCxnSpPr>
            <a:stCxn id="25" idx="1"/>
          </p:cNvCxnSpPr>
          <p:nvPr/>
        </p:nvCxnSpPr>
        <p:spPr>
          <a:xfrm flipH="1">
            <a:off x="5411475" y="1417638"/>
            <a:ext cx="1519662" cy="615047"/>
          </a:xfrm>
          <a:prstGeom prst="straightConnector1">
            <a:avLst/>
          </a:prstGeom>
          <a:ln>
            <a:solidFill>
              <a:srgbClr val="00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31137" y="1094472"/>
            <a:ext cx="894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Distinct</a:t>
            </a:r>
          </a:p>
          <a:p>
            <a:r>
              <a:rPr lang="en-GB" dirty="0" smtClean="0"/>
              <a:t>shape</a:t>
            </a:r>
          </a:p>
        </p:txBody>
      </p:sp>
    </p:spTree>
    <p:extLst>
      <p:ext uri="{BB962C8B-B14F-4D97-AF65-F5344CB8AC3E}">
        <p14:creationId xmlns:p14="http://schemas.microsoft.com/office/powerpoint/2010/main" val="1959116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Historical Context</a:t>
            </a:r>
          </a:p>
          <a:p>
            <a:r>
              <a:rPr lang="en-GB" dirty="0" smtClean="0"/>
              <a:t>Books and Cars – the 20 mill. kroner problem</a:t>
            </a:r>
          </a:p>
          <a:p>
            <a:pPr lvl="1"/>
            <a:r>
              <a:rPr lang="en-GB" dirty="0" smtClean="0"/>
              <a:t>Recognizing Shapes and Geometry</a:t>
            </a:r>
          </a:p>
          <a:p>
            <a:pPr lvl="1"/>
            <a:r>
              <a:rPr lang="en-GB" dirty="0" smtClean="0"/>
              <a:t>Reading text from images</a:t>
            </a:r>
            <a:endParaRPr lang="en-GB" dirty="0"/>
          </a:p>
          <a:p>
            <a:r>
              <a:rPr lang="en-GB" dirty="0" smtClean="0"/>
              <a:t>Pizza is Here </a:t>
            </a:r>
          </a:p>
          <a:p>
            <a:pPr lvl="1"/>
            <a:r>
              <a:rPr lang="en-GB" dirty="0" smtClean="0"/>
              <a:t>Object Detection</a:t>
            </a:r>
          </a:p>
          <a:p>
            <a:r>
              <a:rPr lang="en-GB" dirty="0" smtClean="0"/>
              <a:t>Wine </a:t>
            </a:r>
          </a:p>
          <a:p>
            <a:pPr lvl="1"/>
            <a:r>
              <a:rPr lang="en-GB" dirty="0" smtClean="0"/>
              <a:t>Computer Vision and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033054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5159005" y="5615725"/>
            <a:ext cx="2906090" cy="109518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/>
          <p:cNvSpPr/>
          <p:nvPr/>
        </p:nvSpPr>
        <p:spPr>
          <a:xfrm>
            <a:off x="5376172" y="5730817"/>
            <a:ext cx="1554900" cy="867337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Would You Do It?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6931072" y="3119893"/>
            <a:ext cx="1716994" cy="135421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u="sng" dirty="0" smtClean="0"/>
              <a:t>“2004”</a:t>
            </a:r>
          </a:p>
          <a:p>
            <a:r>
              <a:rPr lang="en-GB" sz="1600" dirty="0" smtClean="0"/>
              <a:t>(</a:t>
            </a:r>
            <a:r>
              <a:rPr lang="en-GB" sz="1600" dirty="0"/>
              <a:t>2,0,0,4) </a:t>
            </a:r>
          </a:p>
          <a:p>
            <a:r>
              <a:rPr lang="en-GB" sz="1600" dirty="0"/>
              <a:t>(2,0,0</a:t>
            </a:r>
            <a:r>
              <a:rPr lang="en-GB" sz="1600" dirty="0" smtClean="0"/>
              <a:t>) </a:t>
            </a:r>
            <a:r>
              <a:rPr lang="en-GB" sz="1600" dirty="0"/>
              <a:t>(0,0,4</a:t>
            </a:r>
            <a:r>
              <a:rPr lang="en-GB" sz="1600" dirty="0" smtClean="0"/>
              <a:t>) </a:t>
            </a:r>
            <a:endParaRPr lang="en-GB" sz="1600" dirty="0"/>
          </a:p>
          <a:p>
            <a:r>
              <a:rPr lang="en-GB" sz="1600" dirty="0"/>
              <a:t>(2,0</a:t>
            </a:r>
            <a:r>
              <a:rPr lang="en-GB" sz="1600" dirty="0" smtClean="0"/>
              <a:t>) </a:t>
            </a:r>
            <a:r>
              <a:rPr lang="en-GB" sz="1600" dirty="0"/>
              <a:t>(0,0</a:t>
            </a:r>
            <a:r>
              <a:rPr lang="en-GB" sz="1600" dirty="0" smtClean="0"/>
              <a:t>) </a:t>
            </a:r>
            <a:r>
              <a:rPr lang="en-GB" sz="1600" dirty="0"/>
              <a:t>(0,4)</a:t>
            </a:r>
          </a:p>
          <a:p>
            <a:r>
              <a:rPr lang="en-GB" sz="1600" dirty="0"/>
              <a:t>(2</a:t>
            </a:r>
            <a:r>
              <a:rPr lang="en-GB" sz="1600" dirty="0" smtClean="0"/>
              <a:t>) (</a:t>
            </a:r>
            <a:r>
              <a:rPr lang="en-GB" sz="1600" dirty="0"/>
              <a:t>0</a:t>
            </a:r>
            <a:r>
              <a:rPr lang="en-GB" sz="1600" dirty="0" smtClean="0"/>
              <a:t>) </a:t>
            </a:r>
            <a:r>
              <a:rPr lang="en-GB" sz="1600" dirty="0"/>
              <a:t>(0</a:t>
            </a:r>
            <a:r>
              <a:rPr lang="en-GB" sz="1600" dirty="0" smtClean="0"/>
              <a:t>) </a:t>
            </a:r>
            <a:r>
              <a:rPr lang="en-GB" sz="1600" dirty="0"/>
              <a:t>(4)</a:t>
            </a:r>
          </a:p>
        </p:txBody>
      </p:sp>
      <p:pic>
        <p:nvPicPr>
          <p:cNvPr id="9" name="Picture 8" descr="wine_dom-p-2004_375x500.t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202" y="1242811"/>
            <a:ext cx="1310148" cy="1746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wine_mf-2011_375x5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258" y="1173649"/>
            <a:ext cx="1379495" cy="1839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174782" y="2931418"/>
            <a:ext cx="36587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(Partial) </a:t>
            </a:r>
            <a:r>
              <a:rPr lang="en-GB" b="1" dirty="0" smtClean="0"/>
              <a:t>OCR</a:t>
            </a:r>
            <a:r>
              <a:rPr lang="en-GB" dirty="0" smtClean="0"/>
              <a:t>, </a:t>
            </a:r>
            <a:r>
              <a:rPr lang="en-GB" i="1" dirty="0" smtClean="0"/>
              <a:t>e.g.</a:t>
            </a:r>
            <a:endParaRPr lang="en-GB" dirty="0"/>
          </a:p>
          <a:p>
            <a:pPr lvl="1"/>
            <a:r>
              <a:rPr lang="en-GB" sz="1600" dirty="0" smtClean="0"/>
              <a:t>Letter frequencies (language)</a:t>
            </a:r>
            <a:endParaRPr lang="en-GB" sz="1600" dirty="0"/>
          </a:p>
          <a:p>
            <a:pPr lvl="1"/>
            <a:r>
              <a:rPr lang="en-GB" sz="1600" dirty="0"/>
              <a:t>Letter n-grams</a:t>
            </a:r>
          </a:p>
          <a:p>
            <a:pPr lvl="1"/>
            <a:r>
              <a:rPr lang="en-GB" sz="1600" dirty="0"/>
              <a:t>Words (may be misread/missing)</a:t>
            </a:r>
          </a:p>
          <a:p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174782" y="4474109"/>
            <a:ext cx="309456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Global features</a:t>
            </a:r>
          </a:p>
          <a:p>
            <a:pPr lvl="1"/>
            <a:r>
              <a:rPr lang="en-GB" sz="1600" i="1" dirty="0" smtClean="0"/>
              <a:t>e.g. </a:t>
            </a:r>
            <a:r>
              <a:rPr lang="en-GB" sz="1600" dirty="0" smtClean="0"/>
              <a:t>Mean/dominant colours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5685" y="5473005"/>
            <a:ext cx="4325136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Best </a:t>
            </a:r>
            <a:r>
              <a:rPr lang="en-GB" b="1" dirty="0"/>
              <a:t>match against</a:t>
            </a:r>
          </a:p>
          <a:p>
            <a:pPr lvl="1"/>
            <a:r>
              <a:rPr lang="en-GB" sz="1600" dirty="0" smtClean="0"/>
              <a:t>Local features (Feature matching)</a:t>
            </a:r>
          </a:p>
          <a:p>
            <a:pPr lvl="1"/>
            <a:r>
              <a:rPr lang="en-GB" sz="1600" dirty="0" smtClean="0"/>
              <a:t>Classifier (trained from known </a:t>
            </a:r>
            <a:r>
              <a:rPr lang="en-GB" sz="1600" dirty="0"/>
              <a:t>images)</a:t>
            </a:r>
          </a:p>
          <a:p>
            <a:pPr lvl="1"/>
            <a:r>
              <a:rPr lang="en-GB" sz="1600" dirty="0"/>
              <a:t>Database of producer names (known wines</a:t>
            </a:r>
            <a:r>
              <a:rPr lang="en-GB" sz="1600" dirty="0" smtClean="0"/>
              <a:t>)</a:t>
            </a:r>
          </a:p>
          <a:p>
            <a:pPr lvl="1"/>
            <a:r>
              <a:rPr lang="en-GB" sz="1600" dirty="0" smtClean="0"/>
              <a:t>Match - nearest neighbour</a:t>
            </a:r>
            <a:endParaRPr lang="en-GB" dirty="0"/>
          </a:p>
        </p:txBody>
      </p:sp>
      <p:sp>
        <p:nvSpPr>
          <p:cNvPr id="15" name="TextBox 14"/>
          <p:cNvSpPr txBox="1"/>
          <p:nvPr/>
        </p:nvSpPr>
        <p:spPr>
          <a:xfrm>
            <a:off x="4109501" y="3119893"/>
            <a:ext cx="1716994" cy="1354217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sz="1600" b="1" u="sng" dirty="0" smtClean="0"/>
              <a:t>“2011”</a:t>
            </a:r>
          </a:p>
          <a:p>
            <a:r>
              <a:rPr lang="en-GB" sz="1600" dirty="0" smtClean="0"/>
              <a:t>(2,0,1,1) </a:t>
            </a:r>
            <a:endParaRPr lang="en-GB" sz="1600" dirty="0"/>
          </a:p>
          <a:p>
            <a:r>
              <a:rPr lang="en-GB" sz="1600" dirty="0"/>
              <a:t>(</a:t>
            </a:r>
            <a:r>
              <a:rPr lang="en-GB" sz="1600" dirty="0" smtClean="0"/>
              <a:t>2,0,1) </a:t>
            </a:r>
            <a:r>
              <a:rPr lang="en-GB" sz="1600" dirty="0"/>
              <a:t>(</a:t>
            </a:r>
            <a:r>
              <a:rPr lang="en-GB" sz="1600" dirty="0" smtClean="0"/>
              <a:t>0,1,1) </a:t>
            </a:r>
            <a:endParaRPr lang="en-GB" sz="1600" dirty="0"/>
          </a:p>
          <a:p>
            <a:r>
              <a:rPr lang="en-GB" sz="1600" dirty="0"/>
              <a:t>(2,0</a:t>
            </a:r>
            <a:r>
              <a:rPr lang="en-GB" sz="1600" dirty="0" smtClean="0"/>
              <a:t>) </a:t>
            </a:r>
            <a:r>
              <a:rPr lang="en-GB" sz="1600" dirty="0"/>
              <a:t>(</a:t>
            </a:r>
            <a:r>
              <a:rPr lang="en-GB" sz="1600" dirty="0" smtClean="0"/>
              <a:t>0,1) (1,1)</a:t>
            </a:r>
            <a:endParaRPr lang="en-GB" sz="1600" dirty="0"/>
          </a:p>
          <a:p>
            <a:r>
              <a:rPr lang="en-GB" sz="1600" dirty="0"/>
              <a:t>(2</a:t>
            </a:r>
            <a:r>
              <a:rPr lang="en-GB" sz="1600" dirty="0" smtClean="0"/>
              <a:t>) (</a:t>
            </a:r>
            <a:r>
              <a:rPr lang="en-GB" sz="1600" dirty="0"/>
              <a:t>0</a:t>
            </a:r>
            <a:r>
              <a:rPr lang="en-GB" sz="1600" dirty="0" smtClean="0"/>
              <a:t>) (1) (1)</a:t>
            </a:r>
            <a:endParaRPr lang="en-GB" sz="1600" dirty="0"/>
          </a:p>
        </p:txBody>
      </p:sp>
      <p:sp>
        <p:nvSpPr>
          <p:cNvPr id="19" name="Rectangle 18"/>
          <p:cNvSpPr/>
          <p:nvPr/>
        </p:nvSpPr>
        <p:spPr>
          <a:xfrm>
            <a:off x="5425175" y="4672901"/>
            <a:ext cx="401320" cy="416761"/>
          </a:xfrm>
          <a:prstGeom prst="rect">
            <a:avLst/>
          </a:prstGeom>
          <a:solidFill>
            <a:srgbClr val="83202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4757685" y="4672901"/>
            <a:ext cx="401320" cy="416761"/>
          </a:xfrm>
          <a:prstGeom prst="rect">
            <a:avLst/>
          </a:prstGeom>
          <a:solidFill>
            <a:srgbClr val="221F26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4109501" y="4672901"/>
            <a:ext cx="401320" cy="416761"/>
          </a:xfrm>
          <a:prstGeom prst="rect">
            <a:avLst/>
          </a:prstGeom>
          <a:solidFill>
            <a:srgbClr val="E4E7DA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8218690" y="4672901"/>
            <a:ext cx="401320" cy="416761"/>
          </a:xfrm>
          <a:prstGeom prst="rect">
            <a:avLst/>
          </a:prstGeom>
          <a:solidFill>
            <a:srgbClr val="302D15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7566791" y="4672901"/>
            <a:ext cx="401320" cy="416761"/>
          </a:xfrm>
          <a:prstGeom prst="rect">
            <a:avLst/>
          </a:prstGeom>
          <a:solidFill>
            <a:srgbClr val="3B2417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6931072" y="4672901"/>
            <a:ext cx="401320" cy="416761"/>
          </a:xfrm>
          <a:prstGeom prst="rect">
            <a:avLst/>
          </a:prstGeom>
          <a:solidFill>
            <a:srgbClr val="CFB871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Multiply 29"/>
          <p:cNvSpPr/>
          <p:nvPr/>
        </p:nvSpPr>
        <p:spPr>
          <a:xfrm>
            <a:off x="7686631" y="5790488"/>
            <a:ext cx="281480" cy="209716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Multiply 30"/>
          <p:cNvSpPr/>
          <p:nvPr/>
        </p:nvSpPr>
        <p:spPr>
          <a:xfrm>
            <a:off x="7050912" y="5838030"/>
            <a:ext cx="281480" cy="209716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Multiply 31"/>
          <p:cNvSpPr/>
          <p:nvPr/>
        </p:nvSpPr>
        <p:spPr>
          <a:xfrm>
            <a:off x="7203312" y="5990430"/>
            <a:ext cx="281480" cy="209716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Multiply 32"/>
          <p:cNvSpPr/>
          <p:nvPr/>
        </p:nvSpPr>
        <p:spPr>
          <a:xfrm>
            <a:off x="7496452" y="6200146"/>
            <a:ext cx="281480" cy="209716"/>
          </a:xfrm>
          <a:prstGeom prst="mathMultiply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Multiply 35"/>
          <p:cNvSpPr/>
          <p:nvPr/>
        </p:nvSpPr>
        <p:spPr>
          <a:xfrm>
            <a:off x="5612753" y="5942888"/>
            <a:ext cx="281480" cy="209716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Multiply 36"/>
          <p:cNvSpPr/>
          <p:nvPr/>
        </p:nvSpPr>
        <p:spPr>
          <a:xfrm>
            <a:off x="5826252" y="6200146"/>
            <a:ext cx="281480" cy="209716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Multiply 37"/>
          <p:cNvSpPr/>
          <p:nvPr/>
        </p:nvSpPr>
        <p:spPr>
          <a:xfrm>
            <a:off x="6274713" y="6283580"/>
            <a:ext cx="281480" cy="209716"/>
          </a:xfrm>
          <a:prstGeom prst="mathMultiply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Multiply 38"/>
          <p:cNvSpPr/>
          <p:nvPr/>
        </p:nvSpPr>
        <p:spPr>
          <a:xfrm>
            <a:off x="5826252" y="5780714"/>
            <a:ext cx="281480" cy="209716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Multiply 39"/>
          <p:cNvSpPr/>
          <p:nvPr/>
        </p:nvSpPr>
        <p:spPr>
          <a:xfrm>
            <a:off x="5960299" y="6388438"/>
            <a:ext cx="281480" cy="209716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Multiply 41"/>
          <p:cNvSpPr/>
          <p:nvPr/>
        </p:nvSpPr>
        <p:spPr>
          <a:xfrm>
            <a:off x="6556193" y="6105062"/>
            <a:ext cx="281480" cy="209716"/>
          </a:xfrm>
          <a:prstGeom prst="mathMultiply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510821" y="5219595"/>
            <a:ext cx="1383412" cy="1273701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159005" y="5219595"/>
            <a:ext cx="667247" cy="561119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5644500" y="5219595"/>
            <a:ext cx="911693" cy="980551"/>
          </a:xfrm>
          <a:prstGeom prst="straightConnector1">
            <a:avLst/>
          </a:prstGeom>
          <a:ln w="635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85685" y="2264486"/>
            <a:ext cx="365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u="sng" dirty="0" smtClean="0"/>
              <a:t>Example filters (feature detectors)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207034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 Wines</a:t>
            </a:r>
            <a:endParaRPr lang="en-GB" dirty="0"/>
          </a:p>
        </p:txBody>
      </p:sp>
      <p:pic>
        <p:nvPicPr>
          <p:cNvPr id="3" name="Picture 2" descr="Vivino in ac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16" y="1570884"/>
            <a:ext cx="1585609" cy="2114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2519283" y="2181500"/>
            <a:ext cx="1303302" cy="1219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Filter Bank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4888560" y="2484159"/>
            <a:ext cx="1303302" cy="1219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Statistical</a:t>
            </a:r>
          </a:p>
          <a:p>
            <a:pPr algn="ctr"/>
            <a:r>
              <a:rPr lang="en-GB" dirty="0" smtClean="0"/>
              <a:t>model</a:t>
            </a:r>
            <a:endParaRPr lang="en-GB" dirty="0"/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3822585" y="2791472"/>
            <a:ext cx="1065975" cy="302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822585" y="2484159"/>
            <a:ext cx="1065975" cy="30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822585" y="3098784"/>
            <a:ext cx="1065975" cy="302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490996" y="5568745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Classification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45052" y="3870587"/>
            <a:ext cx="239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GPS info</a:t>
            </a:r>
          </a:p>
          <a:p>
            <a:r>
              <a:rPr lang="en-GB" dirty="0" smtClean="0"/>
              <a:t>OCR words, n-grams</a:t>
            </a:r>
          </a:p>
          <a:p>
            <a:r>
              <a:rPr lang="en-GB" dirty="0" smtClean="0"/>
              <a:t>Distinct shapes, colours</a:t>
            </a:r>
          </a:p>
          <a:p>
            <a:r>
              <a:rPr lang="en-GB" dirty="0" smtClean="0"/>
              <a:t>Object recognition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798889" y="1842429"/>
            <a:ext cx="1748996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i="1"/>
            </a:lvl1pPr>
          </a:lstStyle>
          <a:p>
            <a:r>
              <a:rPr lang="en-GB" dirty="0"/>
              <a:t>Query</a:t>
            </a:r>
          </a:p>
          <a:p>
            <a:r>
              <a:rPr lang="en-GB" b="0" dirty="0"/>
              <a:t>Best match for </a:t>
            </a:r>
          </a:p>
          <a:p>
            <a:r>
              <a:rPr lang="en-GB" b="0" dirty="0" smtClean="0"/>
              <a:t>these features...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81171" y="5611216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Database of known wines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71086" y="5557253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Database of classified images</a:t>
            </a:r>
          </a:p>
        </p:txBody>
      </p:sp>
      <p:cxnSp>
        <p:nvCxnSpPr>
          <p:cNvPr id="15" name="Straight Arrow Connector 14"/>
          <p:cNvCxnSpPr>
            <a:stCxn id="9" idx="1"/>
            <a:endCxn id="12" idx="3"/>
          </p:cNvCxnSpPr>
          <p:nvPr/>
        </p:nvCxnSpPr>
        <p:spPr>
          <a:xfrm flipH="1">
            <a:off x="2309625" y="5966791"/>
            <a:ext cx="2181371" cy="424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  <a:endCxn id="9" idx="0"/>
          </p:cNvCxnSpPr>
          <p:nvPr/>
        </p:nvCxnSpPr>
        <p:spPr>
          <a:xfrm flipH="1">
            <a:off x="5205223" y="5070916"/>
            <a:ext cx="235492" cy="4978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1"/>
            <a:endCxn id="9" idx="3"/>
          </p:cNvCxnSpPr>
          <p:nvPr/>
        </p:nvCxnSpPr>
        <p:spPr>
          <a:xfrm flipH="1">
            <a:off x="5919450" y="5955299"/>
            <a:ext cx="1651636" cy="114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300899" y="5585967"/>
            <a:ext cx="66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Train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881171" y="4072706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Known wines same user</a:t>
            </a:r>
          </a:p>
        </p:txBody>
      </p:sp>
      <p:cxnSp>
        <p:nvCxnSpPr>
          <p:cNvPr id="35" name="Straight Arrow Connector 34"/>
          <p:cNvCxnSpPr>
            <a:stCxn id="9" idx="1"/>
            <a:endCxn id="34" idx="3"/>
          </p:cNvCxnSpPr>
          <p:nvPr/>
        </p:nvCxnSpPr>
        <p:spPr>
          <a:xfrm flipH="1" flipV="1">
            <a:off x="2309625" y="4470752"/>
            <a:ext cx="2181371" cy="14960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318555" y="4072707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Typical</a:t>
            </a:r>
          </a:p>
          <a:p>
            <a:pPr algn="ctr"/>
            <a:r>
              <a:rPr lang="en-GB" dirty="0" smtClean="0">
                <a:solidFill>
                  <a:schemeClr val="tx1"/>
                </a:solidFill>
              </a:rPr>
              <a:t>wine near…</a:t>
            </a:r>
          </a:p>
        </p:txBody>
      </p:sp>
    </p:spTree>
    <p:extLst>
      <p:ext uri="{BB962C8B-B14F-4D97-AF65-F5344CB8AC3E}">
        <p14:creationId xmlns:p14="http://schemas.microsoft.com/office/powerpoint/2010/main" val="389240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Machine Learning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06819" y="1910510"/>
            <a:ext cx="1527575" cy="1012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World:</a:t>
            </a:r>
          </a:p>
          <a:p>
            <a:pPr algn="ctr"/>
            <a:r>
              <a:rPr lang="en-GB" dirty="0" smtClean="0"/>
              <a:t>Unstructured Data</a:t>
            </a:r>
            <a:endParaRPr lang="en-GB" dirty="0"/>
          </a:p>
        </p:txBody>
      </p:sp>
      <p:sp>
        <p:nvSpPr>
          <p:cNvPr id="10" name="Magnetic Disk 9"/>
          <p:cNvSpPr/>
          <p:nvPr/>
        </p:nvSpPr>
        <p:spPr>
          <a:xfrm>
            <a:off x="5540365" y="2317266"/>
            <a:ext cx="822960" cy="8229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GB" dirty="0" smtClean="0"/>
          </a:p>
        </p:txBody>
      </p:sp>
      <p:pic>
        <p:nvPicPr>
          <p:cNvPr id="11" name="Picture 10" descr="j017867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604" y="1852367"/>
            <a:ext cx="1725817" cy="1150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306819" y="3096502"/>
            <a:ext cx="1597713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smtClean="0"/>
              <a:t>Web pages</a:t>
            </a:r>
          </a:p>
          <a:p>
            <a:r>
              <a:rPr lang="en-GB" i="1" dirty="0" smtClean="0"/>
              <a:t>Mail</a:t>
            </a:r>
          </a:p>
          <a:p>
            <a:r>
              <a:rPr lang="en-GB" i="1" dirty="0" smtClean="0"/>
              <a:t>Music</a:t>
            </a:r>
          </a:p>
          <a:p>
            <a:r>
              <a:rPr lang="en-GB" dirty="0" smtClean="0"/>
              <a:t>Forms</a:t>
            </a:r>
          </a:p>
          <a:p>
            <a:r>
              <a:rPr lang="en-GB" dirty="0" smtClean="0"/>
              <a:t>Images</a:t>
            </a:r>
          </a:p>
          <a:p>
            <a:r>
              <a:rPr lang="en-GB" dirty="0" smtClean="0"/>
              <a:t>Maps</a:t>
            </a:r>
          </a:p>
          <a:p>
            <a:r>
              <a:rPr lang="en-GB" dirty="0" smtClean="0"/>
              <a:t>Scanner data</a:t>
            </a:r>
          </a:p>
          <a:p>
            <a:r>
              <a:rPr lang="en-GB" dirty="0" smtClean="0"/>
              <a:t>Surveillance</a:t>
            </a:r>
          </a:p>
          <a:p>
            <a:r>
              <a:rPr lang="en-GB" dirty="0" smtClean="0"/>
              <a:t>Quality control</a:t>
            </a:r>
          </a:p>
          <a:p>
            <a:r>
              <a:rPr lang="en-GB" dirty="0" smtClean="0"/>
              <a:t>…</a:t>
            </a:r>
            <a:endParaRPr lang="en-GB" dirty="0"/>
          </a:p>
        </p:txBody>
      </p:sp>
      <p:cxnSp>
        <p:nvCxnSpPr>
          <p:cNvPr id="17" name="Straight Arrow Connector 16"/>
          <p:cNvCxnSpPr>
            <a:stCxn id="9" idx="3"/>
            <a:endCxn id="11" idx="1"/>
          </p:cNvCxnSpPr>
          <p:nvPr/>
        </p:nvCxnSpPr>
        <p:spPr>
          <a:xfrm>
            <a:off x="1834394" y="2416763"/>
            <a:ext cx="1106210" cy="10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3"/>
            <a:endCxn id="10" idx="2"/>
          </p:cNvCxnSpPr>
          <p:nvPr/>
        </p:nvCxnSpPr>
        <p:spPr>
          <a:xfrm>
            <a:off x="4666421" y="2427640"/>
            <a:ext cx="873944" cy="3011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867632" y="3775338"/>
            <a:ext cx="1303302" cy="1219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Filter Bank</a:t>
            </a:r>
            <a:endParaRPr lang="en-GB" dirty="0"/>
          </a:p>
        </p:txBody>
      </p:sp>
      <p:sp>
        <p:nvSpPr>
          <p:cNvPr id="27" name="Rectangle 26"/>
          <p:cNvSpPr/>
          <p:nvPr/>
        </p:nvSpPr>
        <p:spPr>
          <a:xfrm>
            <a:off x="2349830" y="5582921"/>
            <a:ext cx="1303302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Learning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808303" y="5582921"/>
            <a:ext cx="1428454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Classification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434794" y="5582921"/>
            <a:ext cx="1857061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Recommendation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236909" y="4077997"/>
            <a:ext cx="1303302" cy="1219943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Statistical</a:t>
            </a:r>
          </a:p>
          <a:p>
            <a:pPr algn="ctr"/>
            <a:r>
              <a:rPr lang="en-GB" dirty="0" smtClean="0"/>
              <a:t>model</a:t>
            </a:r>
            <a:endParaRPr lang="en-GB" dirty="0"/>
          </a:p>
        </p:txBody>
      </p:sp>
      <p:cxnSp>
        <p:nvCxnSpPr>
          <p:cNvPr id="32" name="Straight Arrow Connector 31"/>
          <p:cNvCxnSpPr>
            <a:stCxn id="25" idx="3"/>
            <a:endCxn id="30" idx="1"/>
          </p:cNvCxnSpPr>
          <p:nvPr/>
        </p:nvCxnSpPr>
        <p:spPr>
          <a:xfrm>
            <a:off x="3170934" y="4385310"/>
            <a:ext cx="1065975" cy="302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170934" y="4077997"/>
            <a:ext cx="1065975" cy="3003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70934" y="4692622"/>
            <a:ext cx="1065975" cy="3026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098652" y="1670935"/>
            <a:ext cx="1690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“Exact”</a:t>
            </a:r>
          </a:p>
          <a:p>
            <a:r>
              <a:rPr lang="en-GB" dirty="0" smtClean="0"/>
              <a:t>low redundancy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710497" y="4533616"/>
            <a:ext cx="1973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Probabilistic</a:t>
            </a:r>
          </a:p>
          <a:p>
            <a:r>
              <a:rPr lang="en-GB" dirty="0" smtClean="0"/>
              <a:t>Representation,</a:t>
            </a:r>
          </a:p>
          <a:p>
            <a:r>
              <a:rPr lang="en-GB" dirty="0" smtClean="0"/>
              <a:t>Higher redundancy</a:t>
            </a:r>
            <a:endParaRPr lang="en-GB" dirty="0"/>
          </a:p>
        </p:txBody>
      </p:sp>
      <p:sp>
        <p:nvSpPr>
          <p:cNvPr id="43" name="TextBox 42"/>
          <p:cNvSpPr txBox="1"/>
          <p:nvPr/>
        </p:nvSpPr>
        <p:spPr>
          <a:xfrm>
            <a:off x="6925409" y="1994100"/>
            <a:ext cx="1979942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GB" b="1" i="1" dirty="0" smtClean="0"/>
              <a:t>Query</a:t>
            </a:r>
          </a:p>
          <a:p>
            <a:r>
              <a:rPr lang="en-GB" i="1" dirty="0" smtClean="0"/>
              <a:t>where name=‘Foo’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957313" y="2938724"/>
            <a:ext cx="1725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“compression”</a:t>
            </a:r>
            <a:endParaRPr lang="en-GB" dirty="0"/>
          </a:p>
        </p:txBody>
      </p:sp>
      <p:sp>
        <p:nvSpPr>
          <p:cNvPr id="49" name="TextBox 48"/>
          <p:cNvSpPr txBox="1"/>
          <p:nvPr/>
        </p:nvSpPr>
        <p:spPr>
          <a:xfrm>
            <a:off x="2639843" y="5030852"/>
            <a:ext cx="1725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“compression”</a:t>
            </a:r>
            <a:endParaRPr lang="en-GB" dirty="0"/>
          </a:p>
        </p:txBody>
      </p:sp>
      <p:sp>
        <p:nvSpPr>
          <p:cNvPr id="58" name="TextBox 57"/>
          <p:cNvSpPr txBox="1"/>
          <p:nvPr/>
        </p:nvSpPr>
        <p:spPr>
          <a:xfrm>
            <a:off x="7400206" y="3775338"/>
            <a:ext cx="1748996" cy="92333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b="1" i="1"/>
            </a:lvl1pPr>
          </a:lstStyle>
          <a:p>
            <a:r>
              <a:rPr lang="en-GB" dirty="0"/>
              <a:t>Query</a:t>
            </a:r>
          </a:p>
          <a:p>
            <a:r>
              <a:rPr lang="en-GB" b="0" dirty="0"/>
              <a:t>Best match for </a:t>
            </a:r>
          </a:p>
          <a:p>
            <a:r>
              <a:rPr lang="en-GB" b="0" dirty="0" smtClean="0"/>
              <a:t>these features...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488448" y="5582921"/>
            <a:ext cx="765798" cy="7960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06141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Big Data in Your Pocket</a:t>
            </a:r>
            <a:endParaRPr lang="en-GB" dirty="0"/>
          </a:p>
        </p:txBody>
      </p:sp>
      <p:pic>
        <p:nvPicPr>
          <p:cNvPr id="3" name="Picture 2" descr="SM-G900F_charcoal%20BLACK_0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402" y="2237735"/>
            <a:ext cx="3463598" cy="46202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7218" y="5941929"/>
            <a:ext cx="465206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 smtClean="0"/>
              <a:t>January 1977 – </a:t>
            </a:r>
            <a:r>
              <a:rPr lang="en-GB" sz="1000" i="1" dirty="0" err="1" smtClean="0"/>
              <a:t>Kurzweil</a:t>
            </a:r>
            <a:r>
              <a:rPr lang="en-GB" sz="1000" i="1" dirty="0" smtClean="0"/>
              <a:t> unveils the Reading Machine at Iowa Commission for the Blind</a:t>
            </a:r>
          </a:p>
          <a:p>
            <a:r>
              <a:rPr lang="en-GB" sz="1000" i="1" dirty="0" smtClean="0"/>
              <a:t>http</a:t>
            </a:r>
            <a:r>
              <a:rPr lang="en-GB" sz="1000" i="1" dirty="0"/>
              <a:t>://</a:t>
            </a:r>
            <a:r>
              <a:rPr lang="en-GB" sz="1000" i="1" dirty="0" err="1"/>
              <a:t>www.iowablindhistory.org</a:t>
            </a:r>
            <a:r>
              <a:rPr lang="en-GB" sz="1000" i="1" dirty="0"/>
              <a:t>/</a:t>
            </a:r>
            <a:r>
              <a:rPr lang="en-GB" sz="1000" i="1" dirty="0" err="1"/>
              <a:t>blindhistory</a:t>
            </a:r>
            <a:r>
              <a:rPr lang="en-GB" sz="1000" i="1" dirty="0"/>
              <a:t>/tools-and-technology-optical-character-recognition-scanners</a:t>
            </a:r>
          </a:p>
        </p:txBody>
      </p:sp>
      <p:pic>
        <p:nvPicPr>
          <p:cNvPr id="6" name="Picture 5" descr="Kurzweil_Reading_Machin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18" y="3002780"/>
            <a:ext cx="3248507" cy="2690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27218" y="1481194"/>
            <a:ext cx="39749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err="1" smtClean="0"/>
              <a:t>Kurzweil</a:t>
            </a:r>
            <a:r>
              <a:rPr lang="en-GB" b="1" dirty="0" smtClean="0"/>
              <a:t> Reading Machine (1976)</a:t>
            </a:r>
          </a:p>
          <a:p>
            <a:r>
              <a:rPr lang="en-GB" dirty="0" smtClean="0"/>
              <a:t>64 KB RAM</a:t>
            </a:r>
          </a:p>
          <a:p>
            <a:r>
              <a:rPr lang="en-GB" dirty="0" smtClean="0"/>
              <a:t>¼ MHz CPU</a:t>
            </a:r>
          </a:p>
          <a:p>
            <a:r>
              <a:rPr lang="en-GB" dirty="0" smtClean="0"/>
              <a:t>Flatbed CCD Scanner</a:t>
            </a:r>
          </a:p>
          <a:p>
            <a:r>
              <a:rPr lang="en-GB" dirty="0" smtClean="0"/>
              <a:t>Software: </a:t>
            </a:r>
            <a:r>
              <a:rPr lang="en-GB" dirty="0" err="1" smtClean="0"/>
              <a:t>Omnifont</a:t>
            </a:r>
            <a:r>
              <a:rPr lang="en-GB" dirty="0" smtClean="0"/>
              <a:t> OCR, text-to-speech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324078" y="1417638"/>
            <a:ext cx="2686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Samsung Galaxy S5 (2014)</a:t>
            </a:r>
          </a:p>
          <a:p>
            <a:r>
              <a:rPr lang="en-GB" dirty="0" smtClean="0"/>
              <a:t>2 GB RAM</a:t>
            </a:r>
          </a:p>
          <a:p>
            <a:r>
              <a:rPr lang="en-GB" dirty="0" smtClean="0"/>
              <a:t>2.5 GHz quad-core CPU</a:t>
            </a:r>
          </a:p>
          <a:p>
            <a:r>
              <a:rPr lang="en-GB" dirty="0"/>
              <a:t>16 megapixel </a:t>
            </a:r>
            <a:r>
              <a:rPr lang="en-GB" dirty="0" smtClean="0"/>
              <a:t>camera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046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3820533" y="1914006"/>
            <a:ext cx="2207078" cy="523220"/>
          </a:xfrm>
          <a:prstGeom prst="rect">
            <a:avLst/>
          </a:prstGeo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GB" sz="1400" i="1" dirty="0" err="1"/>
              <a:t>Defense</a:t>
            </a:r>
            <a:r>
              <a:rPr lang="en-GB" sz="1400" i="1" dirty="0"/>
              <a:t> / </a:t>
            </a:r>
            <a:r>
              <a:rPr lang="en-GB" sz="1400" i="1" dirty="0" smtClean="0"/>
              <a:t>Google budgets</a:t>
            </a:r>
            <a:endParaRPr lang="en-GB" sz="1400" i="1" dirty="0"/>
          </a:p>
          <a:p>
            <a:r>
              <a:rPr lang="en-GB" sz="1400" i="1" dirty="0" smtClean="0"/>
              <a:t>“</a:t>
            </a:r>
            <a:r>
              <a:rPr lang="en-GB" sz="1400" i="1" dirty="0" err="1" smtClean="0"/>
              <a:t>Moonshot</a:t>
            </a:r>
            <a:r>
              <a:rPr lang="en-GB" sz="1400" i="1" dirty="0" smtClean="0"/>
              <a:t>” </a:t>
            </a:r>
            <a:r>
              <a:rPr lang="en-GB" sz="1400" i="1" dirty="0"/>
              <a:t>projects</a:t>
            </a:r>
            <a:endParaRPr lang="en-GB" sz="1400" dirty="0"/>
          </a:p>
        </p:txBody>
      </p:sp>
      <p:sp>
        <p:nvSpPr>
          <p:cNvPr id="13" name="Freeform 12"/>
          <p:cNvSpPr/>
          <p:nvPr/>
        </p:nvSpPr>
        <p:spPr>
          <a:xfrm>
            <a:off x="846704" y="2116891"/>
            <a:ext cx="7459721" cy="3868802"/>
          </a:xfrm>
          <a:custGeom>
            <a:avLst/>
            <a:gdLst>
              <a:gd name="connsiteX0" fmla="*/ 0 w 7051821"/>
              <a:gd name="connsiteY0" fmla="*/ 0 h 4033203"/>
              <a:gd name="connsiteX1" fmla="*/ 4116716 w 7051821"/>
              <a:gd name="connsiteY1" fmla="*/ 773760 h 4033203"/>
              <a:gd name="connsiteX2" fmla="*/ 6817398 w 7051821"/>
              <a:gd name="connsiteY2" fmla="*/ 3810405 h 4033203"/>
              <a:gd name="connsiteX3" fmla="*/ 6934185 w 7051821"/>
              <a:gd name="connsiteY3" fmla="*/ 3825005 h 4033203"/>
              <a:gd name="connsiteX4" fmla="*/ 7021774 w 7051821"/>
              <a:gd name="connsiteY4" fmla="*/ 4000196 h 4033203"/>
              <a:gd name="connsiteX0" fmla="*/ 0 w 7087861"/>
              <a:gd name="connsiteY0" fmla="*/ 0 h 4098513"/>
              <a:gd name="connsiteX1" fmla="*/ 4116716 w 7087861"/>
              <a:gd name="connsiteY1" fmla="*/ 773760 h 4098513"/>
              <a:gd name="connsiteX2" fmla="*/ 6817398 w 7087861"/>
              <a:gd name="connsiteY2" fmla="*/ 3810405 h 4098513"/>
              <a:gd name="connsiteX3" fmla="*/ 7021774 w 7087861"/>
              <a:gd name="connsiteY3" fmla="*/ 4000196 h 4098513"/>
              <a:gd name="connsiteX0" fmla="*/ 0 w 6817398"/>
              <a:gd name="connsiteY0" fmla="*/ 0 h 3810405"/>
              <a:gd name="connsiteX1" fmla="*/ 4116716 w 6817398"/>
              <a:gd name="connsiteY1" fmla="*/ 773760 h 3810405"/>
              <a:gd name="connsiteX2" fmla="*/ 6817398 w 6817398"/>
              <a:gd name="connsiteY2" fmla="*/ 3810405 h 3810405"/>
              <a:gd name="connsiteX0" fmla="*/ 0 w 6350253"/>
              <a:gd name="connsiteY0" fmla="*/ 0 h 3561263"/>
              <a:gd name="connsiteX1" fmla="*/ 4116716 w 6350253"/>
              <a:gd name="connsiteY1" fmla="*/ 773760 h 3561263"/>
              <a:gd name="connsiteX2" fmla="*/ 6350253 w 6350253"/>
              <a:gd name="connsiteY2" fmla="*/ 3561263 h 3561263"/>
              <a:gd name="connsiteX0" fmla="*/ 0 w 6350253"/>
              <a:gd name="connsiteY0" fmla="*/ 0 h 3561263"/>
              <a:gd name="connsiteX1" fmla="*/ 4116716 w 6350253"/>
              <a:gd name="connsiteY1" fmla="*/ 773760 h 3561263"/>
              <a:gd name="connsiteX2" fmla="*/ 6350253 w 6350253"/>
              <a:gd name="connsiteY2" fmla="*/ 3561263 h 3561263"/>
              <a:gd name="connsiteX0" fmla="*/ 0 w 7328338"/>
              <a:gd name="connsiteY0" fmla="*/ 0 h 3883682"/>
              <a:gd name="connsiteX1" fmla="*/ 4116716 w 7328338"/>
              <a:gd name="connsiteY1" fmla="*/ 773760 h 3883682"/>
              <a:gd name="connsiteX2" fmla="*/ 7328338 w 7328338"/>
              <a:gd name="connsiteY2" fmla="*/ 3883682 h 3883682"/>
              <a:gd name="connsiteX0" fmla="*/ 0 w 7328338"/>
              <a:gd name="connsiteY0" fmla="*/ 0 h 3883682"/>
              <a:gd name="connsiteX1" fmla="*/ 4116716 w 7328338"/>
              <a:gd name="connsiteY1" fmla="*/ 773760 h 3883682"/>
              <a:gd name="connsiteX2" fmla="*/ 7328338 w 7328338"/>
              <a:gd name="connsiteY2" fmla="*/ 3883682 h 388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28338" h="3883682">
                <a:moveTo>
                  <a:pt x="0" y="0"/>
                </a:moveTo>
                <a:cubicBezTo>
                  <a:pt x="1490241" y="69346"/>
                  <a:pt x="2895326" y="126480"/>
                  <a:pt x="4116716" y="773760"/>
                </a:cubicBezTo>
                <a:cubicBezTo>
                  <a:pt x="5338106" y="1421040"/>
                  <a:pt x="6347820" y="3697672"/>
                  <a:pt x="7328338" y="3883682"/>
                </a:cubicBezTo>
              </a:path>
            </a:pathLst>
          </a:custGeom>
          <a:ln w="76200" cmpd="sng">
            <a:solidFill>
              <a:srgbClr val="9EB16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Computer Vision</a:t>
            </a:r>
            <a:endParaRPr lang="en-GB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44514" y="1708112"/>
            <a:ext cx="0" cy="48272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44514" y="6535342"/>
            <a:ext cx="7415928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78087" y="1672984"/>
            <a:ext cx="72172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i="1" dirty="0" smtClean="0"/>
              <a:t>Cost</a:t>
            </a:r>
          </a:p>
        </p:txBody>
      </p:sp>
      <p:sp>
        <p:nvSpPr>
          <p:cNvPr id="15" name="Freeform 14"/>
          <p:cNvSpPr/>
          <p:nvPr/>
        </p:nvSpPr>
        <p:spPr>
          <a:xfrm>
            <a:off x="1197059" y="2116891"/>
            <a:ext cx="5445576" cy="4257859"/>
          </a:xfrm>
          <a:custGeom>
            <a:avLst/>
            <a:gdLst>
              <a:gd name="connsiteX0" fmla="*/ 0 w 7051821"/>
              <a:gd name="connsiteY0" fmla="*/ 0 h 4033203"/>
              <a:gd name="connsiteX1" fmla="*/ 4116716 w 7051821"/>
              <a:gd name="connsiteY1" fmla="*/ 773760 h 4033203"/>
              <a:gd name="connsiteX2" fmla="*/ 6817398 w 7051821"/>
              <a:gd name="connsiteY2" fmla="*/ 3810405 h 4033203"/>
              <a:gd name="connsiteX3" fmla="*/ 6934185 w 7051821"/>
              <a:gd name="connsiteY3" fmla="*/ 3825005 h 4033203"/>
              <a:gd name="connsiteX4" fmla="*/ 7021774 w 7051821"/>
              <a:gd name="connsiteY4" fmla="*/ 4000196 h 4033203"/>
              <a:gd name="connsiteX0" fmla="*/ 0 w 7087861"/>
              <a:gd name="connsiteY0" fmla="*/ 0 h 4098513"/>
              <a:gd name="connsiteX1" fmla="*/ 4116716 w 7087861"/>
              <a:gd name="connsiteY1" fmla="*/ 773760 h 4098513"/>
              <a:gd name="connsiteX2" fmla="*/ 6817398 w 7087861"/>
              <a:gd name="connsiteY2" fmla="*/ 3810405 h 4098513"/>
              <a:gd name="connsiteX3" fmla="*/ 7021774 w 7087861"/>
              <a:gd name="connsiteY3" fmla="*/ 4000196 h 4098513"/>
              <a:gd name="connsiteX0" fmla="*/ 0 w 6817398"/>
              <a:gd name="connsiteY0" fmla="*/ 0 h 3810405"/>
              <a:gd name="connsiteX1" fmla="*/ 4116716 w 6817398"/>
              <a:gd name="connsiteY1" fmla="*/ 773760 h 3810405"/>
              <a:gd name="connsiteX2" fmla="*/ 6817398 w 6817398"/>
              <a:gd name="connsiteY2" fmla="*/ 3810405 h 3810405"/>
              <a:gd name="connsiteX0" fmla="*/ 0 w 6408646"/>
              <a:gd name="connsiteY0" fmla="*/ 3051303 h 3052442"/>
              <a:gd name="connsiteX1" fmla="*/ 3707964 w 6408646"/>
              <a:gd name="connsiteY1" fmla="*/ 2 h 3052442"/>
              <a:gd name="connsiteX2" fmla="*/ 6408646 w 6408646"/>
              <a:gd name="connsiteY2" fmla="*/ 3036647 h 3052442"/>
              <a:gd name="connsiteX0" fmla="*/ 0 w 6408646"/>
              <a:gd name="connsiteY0" fmla="*/ 3051303 h 3051459"/>
              <a:gd name="connsiteX1" fmla="*/ 3707964 w 6408646"/>
              <a:gd name="connsiteY1" fmla="*/ 2 h 3051459"/>
              <a:gd name="connsiteX2" fmla="*/ 6408646 w 6408646"/>
              <a:gd name="connsiteY2" fmla="*/ 3036647 h 3051459"/>
              <a:gd name="connsiteX0" fmla="*/ 0 w 3707964"/>
              <a:gd name="connsiteY0" fmla="*/ 3051301 h 3051457"/>
              <a:gd name="connsiteX1" fmla="*/ 3707964 w 3707964"/>
              <a:gd name="connsiteY1" fmla="*/ 0 h 3051457"/>
              <a:gd name="connsiteX0" fmla="*/ 0 w 3708016"/>
              <a:gd name="connsiteY0" fmla="*/ 3051301 h 3056392"/>
              <a:gd name="connsiteX1" fmla="*/ 3707964 w 3708016"/>
              <a:gd name="connsiteY1" fmla="*/ 0 h 3056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08016" h="3056392">
                <a:moveTo>
                  <a:pt x="0" y="3051301"/>
                </a:moveTo>
                <a:cubicBezTo>
                  <a:pt x="1607028" y="3076681"/>
                  <a:pt x="3720129" y="3124044"/>
                  <a:pt x="3707964" y="0"/>
                </a:cubicBezTo>
              </a:path>
            </a:pathLst>
          </a:custGeom>
          <a:ln w="76200" cmpd="sng">
            <a:solidFill>
              <a:srgbClr val="FF66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6380389" y="1485122"/>
            <a:ext cx="12937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i="1" dirty="0" smtClean="0"/>
              <a:t>Available</a:t>
            </a:r>
          </a:p>
          <a:p>
            <a:pPr algn="r"/>
            <a:r>
              <a:rPr lang="en-GB" i="1" dirty="0" smtClean="0"/>
              <a:t> computing</a:t>
            </a:r>
            <a:endParaRPr lang="en-GB" i="1" dirty="0"/>
          </a:p>
          <a:p>
            <a:pPr algn="r"/>
            <a:r>
              <a:rPr lang="en-GB" i="1" dirty="0" smtClean="0"/>
              <a:t>power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71816" y="3036774"/>
            <a:ext cx="947282" cy="369332"/>
          </a:xfrm>
          <a:prstGeom prst="rect">
            <a:avLst/>
          </a:prstGeom>
          <a:solidFill>
            <a:srgbClr val="FEFA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b="1" i="1" dirty="0" smtClean="0"/>
              <a:t>Experts</a:t>
            </a:r>
            <a:endParaRPr lang="en-GB" b="1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2688066" y="1523446"/>
            <a:ext cx="1132467" cy="369332"/>
          </a:xfrm>
          <a:prstGeom prst="rect">
            <a:avLst/>
          </a:prstGeom>
          <a:solidFill>
            <a:srgbClr val="FEFA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b="1" i="1" dirty="0" smtClean="0"/>
              <a:t>Scientists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326866" y="3480922"/>
            <a:ext cx="1184464" cy="52322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Big industrial </a:t>
            </a:r>
          </a:p>
          <a:p>
            <a:r>
              <a:rPr lang="en-GB" sz="1400" i="1" dirty="0" smtClean="0"/>
              <a:t>applications</a:t>
            </a:r>
            <a:endParaRPr lang="en-GB" sz="1400" i="1" dirty="0"/>
          </a:p>
        </p:txBody>
      </p:sp>
      <p:sp>
        <p:nvSpPr>
          <p:cNvPr id="27" name="TextBox 26"/>
          <p:cNvSpPr txBox="1"/>
          <p:nvPr/>
        </p:nvSpPr>
        <p:spPr>
          <a:xfrm>
            <a:off x="6642635" y="4004142"/>
            <a:ext cx="1809773" cy="307777"/>
          </a:xfrm>
          <a:prstGeom prst="rect">
            <a:avLst/>
          </a:prstGeom>
          <a:solidFill>
            <a:srgbClr val="F2F2F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sz="1400" i="1" dirty="0" smtClean="0"/>
              <a:t>Everyday applications</a:t>
            </a:r>
          </a:p>
        </p:txBody>
      </p:sp>
      <p:sp>
        <p:nvSpPr>
          <p:cNvPr id="20" name="Oval 19"/>
          <p:cNvSpPr/>
          <p:nvPr/>
        </p:nvSpPr>
        <p:spPr>
          <a:xfrm>
            <a:off x="6014493" y="4509993"/>
            <a:ext cx="2437915" cy="1285909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GB" sz="2000" dirty="0" smtClean="0"/>
              <a:t>Democratization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598425" y="3638459"/>
            <a:ext cx="2073604" cy="369332"/>
          </a:xfrm>
          <a:prstGeom prst="rect">
            <a:avLst/>
          </a:prstGeom>
          <a:solidFill>
            <a:schemeClr val="bg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GB" b="1" i="1" dirty="0" smtClean="0"/>
              <a:t>Curious Developers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8087" y="2273160"/>
            <a:ext cx="1503624" cy="369332"/>
          </a:xfrm>
          <a:prstGeom prst="rect">
            <a:avLst/>
          </a:prstGeom>
          <a:solidFill>
            <a:srgbClr val="FEFAC9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GB" i="1" dirty="0" smtClean="0"/>
              <a:t>Required skill</a:t>
            </a:r>
          </a:p>
        </p:txBody>
      </p:sp>
      <p:sp>
        <p:nvSpPr>
          <p:cNvPr id="49" name="Rectangle 48"/>
          <p:cNvSpPr/>
          <p:nvPr/>
        </p:nvSpPr>
        <p:spPr>
          <a:xfrm>
            <a:off x="6598425" y="6044091"/>
            <a:ext cx="2521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smtClean="0"/>
              <a:t>Break-even problem size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670359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671522" y="1417637"/>
            <a:ext cx="7634902" cy="3210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dirty="0" smtClean="0"/>
              <a:t>Human Data Processing</a:t>
            </a:r>
            <a:endParaRPr lang="en-GB" dirty="0"/>
          </a:p>
        </p:txBody>
      </p:sp>
      <p:sp>
        <p:nvSpPr>
          <p:cNvPr id="24" name="Rectangle 23"/>
          <p:cNvSpPr/>
          <p:nvPr/>
        </p:nvSpPr>
        <p:spPr>
          <a:xfrm>
            <a:off x="671521" y="5138938"/>
            <a:ext cx="7634902" cy="144532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GB" dirty="0" smtClean="0"/>
              <a:t>Machine Data Processing</a:t>
            </a:r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Re-imagine Everything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954133" y="1777511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i="1" dirty="0" smtClean="0"/>
              <a:t>Unstructured Data</a:t>
            </a:r>
            <a:endParaRPr lang="en-GB" i="1" dirty="0"/>
          </a:p>
        </p:txBody>
      </p:sp>
      <p:sp>
        <p:nvSpPr>
          <p:cNvPr id="6" name="Magnetic Disk 5"/>
          <p:cNvSpPr/>
          <p:nvPr/>
        </p:nvSpPr>
        <p:spPr>
          <a:xfrm>
            <a:off x="4617587" y="5381200"/>
            <a:ext cx="822960" cy="822960"/>
          </a:xfrm>
          <a:prstGeom prst="flowChartMagneticDisk">
            <a:avLst/>
          </a:prstGeom>
          <a:solidFill>
            <a:schemeClr val="bg1">
              <a:lumMod val="75000"/>
            </a:schemeClr>
          </a:solidFill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GB" dirty="0" smtClean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93" y="1954433"/>
            <a:ext cx="2052804" cy="1382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5858807" y="4759356"/>
            <a:ext cx="1907480" cy="10772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600" dirty="0" smtClean="0"/>
              <a:t>Four Graces</a:t>
            </a:r>
          </a:p>
          <a:p>
            <a:r>
              <a:rPr lang="en-GB" sz="1600" dirty="0" err="1" smtClean="0"/>
              <a:t>Dundas</a:t>
            </a:r>
            <a:r>
              <a:rPr lang="en-GB" sz="1600" dirty="0" smtClean="0"/>
              <a:t> Hills Reserve</a:t>
            </a:r>
          </a:p>
          <a:p>
            <a:r>
              <a:rPr lang="en-GB" sz="1600" dirty="0" smtClean="0"/>
              <a:t>Pinot Noir</a:t>
            </a:r>
          </a:p>
          <a:p>
            <a:r>
              <a:rPr lang="en-GB" sz="1600" dirty="0" smtClean="0"/>
              <a:t>2006</a:t>
            </a:r>
            <a:endParaRPr lang="en-GB" sz="1600" dirty="0"/>
          </a:p>
        </p:txBody>
      </p:sp>
      <p:sp>
        <p:nvSpPr>
          <p:cNvPr id="27" name="Circular Arrow 26"/>
          <p:cNvSpPr/>
          <p:nvPr/>
        </p:nvSpPr>
        <p:spPr>
          <a:xfrm>
            <a:off x="1211658" y="3051244"/>
            <a:ext cx="7751688" cy="2773859"/>
          </a:xfrm>
          <a:prstGeom prst="circularArrow">
            <a:avLst>
              <a:gd name="adj1" fmla="val 4216"/>
              <a:gd name="adj2" fmla="val 331653"/>
              <a:gd name="adj3" fmla="val 1251112"/>
              <a:gd name="adj4" fmla="val 14975779"/>
              <a:gd name="adj5" fmla="val 570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807" y="3453448"/>
            <a:ext cx="1696447" cy="1116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Rectangle 27"/>
          <p:cNvSpPr/>
          <p:nvPr/>
        </p:nvSpPr>
        <p:spPr>
          <a:xfrm>
            <a:off x="954133" y="5381200"/>
            <a:ext cx="1527575" cy="101250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Structured</a:t>
            </a:r>
          </a:p>
          <a:p>
            <a:pPr algn="ctr"/>
            <a:r>
              <a:rPr lang="en-GB" dirty="0" smtClean="0"/>
              <a:t>Data</a:t>
            </a:r>
            <a:endParaRPr lang="en-GB" dirty="0"/>
          </a:p>
        </p:txBody>
      </p:sp>
      <p:pic>
        <p:nvPicPr>
          <p:cNvPr id="13" name="Picture 12" descr="Vivino in acti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89" y="1741737"/>
            <a:ext cx="1515308" cy="20204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vivino screenshot foun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089" y="3931196"/>
            <a:ext cx="1515308" cy="2272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Multiply 1"/>
          <p:cNvSpPr/>
          <p:nvPr/>
        </p:nvSpPr>
        <p:spPr>
          <a:xfrm>
            <a:off x="4897345" y="2790016"/>
            <a:ext cx="3014925" cy="2804923"/>
          </a:xfrm>
          <a:prstGeom prst="mathMultiply">
            <a:avLst>
              <a:gd name="adj1" fmla="val 760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3835762" y="2961592"/>
            <a:ext cx="484632" cy="1939208"/>
          </a:xfrm>
          <a:prstGeom prst="down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070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967 reykjavik scope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250430" cy="69378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 anchor="t"/>
          <a:lstStyle/>
          <a:p>
            <a:r>
              <a:rPr lang="en-GB" dirty="0" smtClean="0"/>
              <a:t>Get </a:t>
            </a:r>
            <a:r>
              <a:rPr lang="en-GB" dirty="0"/>
              <a:t>in touch!</a:t>
            </a:r>
          </a:p>
          <a:p>
            <a:pPr lvl="1"/>
            <a:r>
              <a:rPr lang="en-GB" dirty="0" smtClean="0"/>
              <a:t>Martin Jul / </a:t>
            </a:r>
            <a:r>
              <a:rPr lang="en-GB" dirty="0" err="1" smtClean="0"/>
              <a:t>martin@mjul.com</a:t>
            </a:r>
            <a:r>
              <a:rPr lang="en-GB" dirty="0" smtClean="0"/>
              <a:t> / @</a:t>
            </a:r>
            <a:r>
              <a:rPr lang="en-GB" dirty="0" err="1" smtClean="0"/>
              <a:t>mjul</a:t>
            </a:r>
            <a:endParaRPr lang="en-GB" dirty="0" smtClean="0"/>
          </a:p>
          <a:p>
            <a:r>
              <a:rPr lang="en-GB" dirty="0" smtClean="0"/>
              <a:t>Get the slides and the code</a:t>
            </a:r>
          </a:p>
          <a:p>
            <a:pPr lvl="1"/>
            <a:r>
              <a:rPr lang="en-GB" sz="2000" dirty="0" smtClean="0"/>
              <a:t>https://github.com/mjul/making-the-computer-see-ndc-2014</a:t>
            </a:r>
            <a:endParaRPr lang="en-GB" sz="2000" dirty="0"/>
          </a:p>
          <a:p>
            <a:pPr marL="457200" lvl="1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613592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_long_time_a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3340"/>
            <a:ext cx="9144000" cy="514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08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708831" y="6403264"/>
            <a:ext cx="54351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1000" i="1" dirty="0" smtClean="0"/>
              <a:t>Photo from National Portrait Gallery (1932)</a:t>
            </a:r>
          </a:p>
          <a:p>
            <a:pPr algn="r"/>
            <a:r>
              <a:rPr lang="en-GB" sz="1000" i="1" dirty="0" smtClean="0"/>
              <a:t> http</a:t>
            </a:r>
            <a:r>
              <a:rPr lang="en-GB" sz="1000" i="1" dirty="0"/>
              <a:t>://</a:t>
            </a:r>
            <a:r>
              <a:rPr lang="en-GB" sz="1000" i="1" dirty="0" err="1"/>
              <a:t>www.npg.org.uk</a:t>
            </a:r>
            <a:r>
              <a:rPr lang="en-GB" sz="1000" i="1" dirty="0"/>
              <a:t>/collections/search/person/mp97681/</a:t>
            </a:r>
            <a:r>
              <a:rPr lang="en-GB" sz="1000" i="1" dirty="0" err="1"/>
              <a:t>edmund-edward-fournier-dalbe</a:t>
            </a:r>
            <a:endParaRPr lang="en-GB" sz="1000" i="1" dirty="0"/>
          </a:p>
        </p:txBody>
      </p:sp>
      <p:sp>
        <p:nvSpPr>
          <p:cNvPr id="8" name="Rectangle 7"/>
          <p:cNvSpPr/>
          <p:nvPr/>
        </p:nvSpPr>
        <p:spPr>
          <a:xfrm>
            <a:off x="161412" y="6376369"/>
            <a:ext cx="30423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dirty="0"/>
              <a:t>On a Type-Reading </a:t>
            </a:r>
            <a:r>
              <a:rPr lang="en-GB" sz="1000" i="1" dirty="0" err="1" smtClean="0"/>
              <a:t>Optophone</a:t>
            </a:r>
            <a:r>
              <a:rPr lang="en-GB" sz="1000" i="1" dirty="0" smtClean="0"/>
              <a:t>,  E</a:t>
            </a:r>
            <a:r>
              <a:rPr lang="en-GB" sz="1000" i="1" dirty="0"/>
              <a:t>. E. Fournier </a:t>
            </a:r>
            <a:r>
              <a:rPr lang="en-GB" sz="1000" i="1" dirty="0" err="1" smtClean="0"/>
              <a:t>d'Albe</a:t>
            </a:r>
            <a:r>
              <a:rPr lang="en-GB" sz="1000" i="1" dirty="0" smtClean="0"/>
              <a:t>, </a:t>
            </a:r>
          </a:p>
          <a:p>
            <a:r>
              <a:rPr lang="en-GB" sz="1000" i="1" dirty="0" smtClean="0"/>
              <a:t>Proc</a:t>
            </a:r>
            <a:r>
              <a:rPr lang="en-GB" sz="1000" i="1" dirty="0"/>
              <a:t>. R. Soc. </a:t>
            </a:r>
            <a:r>
              <a:rPr lang="en-GB" sz="1000" i="1" dirty="0" err="1"/>
              <a:t>Lond</a:t>
            </a:r>
            <a:r>
              <a:rPr lang="en-GB" sz="1000" i="1" dirty="0"/>
              <a:t>. A 1914 </a:t>
            </a:r>
            <a:r>
              <a:rPr lang="en-GB" sz="1000" i="1" dirty="0" smtClean="0"/>
              <a:t>90 (published </a:t>
            </a:r>
            <a:r>
              <a:rPr lang="en-GB" sz="1000" i="1" dirty="0"/>
              <a:t>1 July </a:t>
            </a:r>
            <a:r>
              <a:rPr lang="en-GB" sz="1000" i="1" dirty="0" smtClean="0"/>
              <a:t>1914)</a:t>
            </a:r>
            <a:endParaRPr lang="en-GB" sz="1000" i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                  1910s</a:t>
            </a:r>
            <a:endParaRPr lang="en-GB" dirty="0"/>
          </a:p>
        </p:txBody>
      </p:sp>
      <p:pic>
        <p:nvPicPr>
          <p:cNvPr id="3" name="Picture 2" descr="tXHWaD-Proc. R. Soc. Lond. A-1914-d'Albe-373-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2" t="7421" r="14704" b="14175"/>
          <a:stretch/>
        </p:blipFill>
        <p:spPr>
          <a:xfrm rot="21371218">
            <a:off x="336353" y="208518"/>
            <a:ext cx="3472491" cy="5376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tXHWaD-Proc. R. Soc. Lond. A-1914-d'Albe-373-5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6" t="30661" r="14194" b="36168"/>
          <a:stretch/>
        </p:blipFill>
        <p:spPr>
          <a:xfrm rot="283289">
            <a:off x="1520894" y="2968404"/>
            <a:ext cx="5358284" cy="33167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 descr="tXHWaD-Proc. R. Soc. Lond. A-1914-d'Albe-373-5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5" t="11820" r="14923" b="67101"/>
          <a:stretch/>
        </p:blipFill>
        <p:spPr>
          <a:xfrm>
            <a:off x="930108" y="1228498"/>
            <a:ext cx="4243381" cy="1823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mw176314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266" y="543678"/>
            <a:ext cx="2162375" cy="2907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6558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11401</TotalTime>
  <Words>5999</Words>
  <Application>Microsoft Macintosh PowerPoint</Application>
  <PresentationFormat>On-screen Show (4:3)</PresentationFormat>
  <Paragraphs>1106</Paragraphs>
  <Slides>76</Slides>
  <Notes>70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Office Theme</vt:lpstr>
      <vt:lpstr>Making the Computer See </vt:lpstr>
      <vt:lpstr>Our Habitual World…</vt:lpstr>
      <vt:lpstr>Fun?</vt:lpstr>
      <vt:lpstr>Fun?</vt:lpstr>
      <vt:lpstr>Fun!</vt:lpstr>
      <vt:lpstr>“Software is Eating the World”</vt:lpstr>
      <vt:lpstr>Agenda</vt:lpstr>
      <vt:lpstr>PowerPoint Presentation</vt:lpstr>
      <vt:lpstr>                  1910s</vt:lpstr>
      <vt:lpstr>     1920s</vt:lpstr>
      <vt:lpstr>1920s</vt:lpstr>
      <vt:lpstr>1920s – 1930s</vt:lpstr>
      <vt:lpstr>1960s</vt:lpstr>
      <vt:lpstr>1970s</vt:lpstr>
      <vt:lpstr>1980s</vt:lpstr>
      <vt:lpstr>Optical Character Recognition</vt:lpstr>
      <vt:lpstr>Reading Text From Images</vt:lpstr>
      <vt:lpstr>Where is the Page?</vt:lpstr>
      <vt:lpstr>Multiple Texts and Fonts</vt:lpstr>
      <vt:lpstr>White Isn’t</vt:lpstr>
      <vt:lpstr>Straight Lines Aren’t</vt:lpstr>
      <vt:lpstr>OCR Pipeline</vt:lpstr>
      <vt:lpstr>OpenCV – Computer Vision Library</vt:lpstr>
      <vt:lpstr>Trick 1: Reduce to Size and Colours</vt:lpstr>
      <vt:lpstr>Trick 2: Remove Noise and Details</vt:lpstr>
      <vt:lpstr>Trick 3: Find Edges</vt:lpstr>
      <vt:lpstr>Canny Edge Detection</vt:lpstr>
      <vt:lpstr>Trick 4: Dilate to Thicken</vt:lpstr>
      <vt:lpstr>Dilation and Erosion</vt:lpstr>
      <vt:lpstr>Trick 5: Find Contours</vt:lpstr>
      <vt:lpstr>Where is the Page?</vt:lpstr>
      <vt:lpstr>OCR Pipeline</vt:lpstr>
      <vt:lpstr>Magic Explained</vt:lpstr>
      <vt:lpstr>OCR Shape Matching</vt:lpstr>
      <vt:lpstr>Tesseract OCR Library</vt:lpstr>
      <vt:lpstr>OCR - Magic Happens Here</vt:lpstr>
      <vt:lpstr>Cars</vt:lpstr>
      <vt:lpstr>Pipeline</vt:lpstr>
      <vt:lpstr>Find the Plate</vt:lpstr>
      <vt:lpstr>Read the Plate</vt:lpstr>
      <vt:lpstr>Plate Filtering</vt:lpstr>
      <vt:lpstr>OCR Code</vt:lpstr>
      <vt:lpstr>Number Plate Recognition</vt:lpstr>
      <vt:lpstr>Number Plate Recognition</vt:lpstr>
      <vt:lpstr>#FAIL</vt:lpstr>
      <vt:lpstr>Pizza</vt:lpstr>
      <vt:lpstr>How would you do it?</vt:lpstr>
      <vt:lpstr>20 Questions…</vt:lpstr>
      <vt:lpstr>1920s Revisited</vt:lpstr>
      <vt:lpstr>Known Object Detection</vt:lpstr>
      <vt:lpstr>Scale: Pyramid or Scale-Space</vt:lpstr>
      <vt:lpstr>HOG –  Histogram of Oriented Gradients</vt:lpstr>
      <vt:lpstr>HOG Example</vt:lpstr>
      <vt:lpstr>Feature Recognition</vt:lpstr>
      <vt:lpstr>Feature Detection and Recognition</vt:lpstr>
      <vt:lpstr>Features Detection - Keypoints</vt:lpstr>
      <vt:lpstr>Features Detection - Keypoints</vt:lpstr>
      <vt:lpstr>Feature Recognition</vt:lpstr>
      <vt:lpstr>Pizza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Object Recognition</vt:lpstr>
      <vt:lpstr>Wine</vt:lpstr>
      <vt:lpstr>How Would You Do It?</vt:lpstr>
      <vt:lpstr>Complexities</vt:lpstr>
      <vt:lpstr>Complexities</vt:lpstr>
      <vt:lpstr>How Would You Do It?</vt:lpstr>
      <vt:lpstr>Machine Learning Wines</vt:lpstr>
      <vt:lpstr>Machine Learning</vt:lpstr>
      <vt:lpstr>Big Data in Your Pocket</vt:lpstr>
      <vt:lpstr>Computer Vision</vt:lpstr>
      <vt:lpstr>Re-imagine Everything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Martin Jul</cp:lastModifiedBy>
  <cp:revision>303</cp:revision>
  <dcterms:created xsi:type="dcterms:W3CDTF">2010-04-12T23:12:02Z</dcterms:created>
  <dcterms:modified xsi:type="dcterms:W3CDTF">2014-06-03T22:42:13Z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